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1"/>
  </p:sldMasterIdLst>
  <p:notesMasterIdLst>
    <p:notesMasterId r:id="rId30"/>
  </p:notesMasterIdLst>
  <p:handoutMasterIdLst>
    <p:handoutMasterId r:id="rId31"/>
  </p:handoutMasterIdLst>
  <p:sldIdLst>
    <p:sldId id="286" r:id="rId2"/>
    <p:sldId id="401" r:id="rId3"/>
    <p:sldId id="403" r:id="rId4"/>
    <p:sldId id="404" r:id="rId5"/>
    <p:sldId id="420" r:id="rId6"/>
    <p:sldId id="421" r:id="rId7"/>
    <p:sldId id="422" r:id="rId8"/>
    <p:sldId id="423" r:id="rId9"/>
    <p:sldId id="424" r:id="rId10"/>
    <p:sldId id="425" r:id="rId11"/>
    <p:sldId id="426" r:id="rId12"/>
    <p:sldId id="427" r:id="rId13"/>
    <p:sldId id="428" r:id="rId14"/>
    <p:sldId id="429" r:id="rId15"/>
    <p:sldId id="430" r:id="rId16"/>
    <p:sldId id="431" r:id="rId17"/>
    <p:sldId id="432" r:id="rId18"/>
    <p:sldId id="433" r:id="rId19"/>
    <p:sldId id="434" r:id="rId20"/>
    <p:sldId id="435" r:id="rId21"/>
    <p:sldId id="436" r:id="rId22"/>
    <p:sldId id="437" r:id="rId23"/>
    <p:sldId id="438" r:id="rId24"/>
    <p:sldId id="439" r:id="rId25"/>
    <p:sldId id="440" r:id="rId26"/>
    <p:sldId id="441" r:id="rId27"/>
    <p:sldId id="442" r:id="rId28"/>
    <p:sldId id="443" r:id="rId29"/>
  </p:sldIdLst>
  <p:sldSz cx="12192000" cy="6858000"/>
  <p:notesSz cx="6858000" cy="9144000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EA8F2015-E481-EC4A-8AB8-C320A4F57DA1}">
          <p14:sldIdLst>
            <p14:sldId id="286"/>
            <p14:sldId id="401"/>
            <p14:sldId id="403"/>
          </p14:sldIdLst>
        </p14:section>
        <p14:section name="Git" id="{F749DA02-8FE0-FD40-B6FB-5BBCE7EB3599}">
          <p14:sldIdLst>
            <p14:sldId id="404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</p14:sldIdLst>
        </p14:section>
        <p14:section name="Flex" id="{EB5315FC-62C2-8145-95A5-56415F7E40CF}">
          <p14:sldIdLst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</p14:sldIdLst>
        </p14:section>
        <p14:section name="Grid" id="{E98BBF9A-69E0-954D-B77A-AF363BB0FF0C}">
          <p14:sldIdLst>
            <p14:sldId id="438"/>
            <p14:sldId id="439"/>
            <p14:sldId id="440"/>
            <p14:sldId id="441"/>
            <p14:sldId id="442"/>
            <p14:sldId id="4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71"/>
    <p:restoredTop sz="96346"/>
  </p:normalViewPr>
  <p:slideViewPr>
    <p:cSldViewPr snapToGrid="0" snapToObjects="1">
      <p:cViewPr varScale="1">
        <p:scale>
          <a:sx n="139" d="100"/>
          <a:sy n="139" d="100"/>
        </p:scale>
        <p:origin x="55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32" d="100"/>
          <a:sy n="132" d="100"/>
        </p:scale>
        <p:origin x="53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0EBAF-D955-C443-AB02-2BCBC7797572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DC8B-0A09-DC4E-ABCE-FAAA12F030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74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7A641A-FC50-3840-A830-42D90553FE8C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6355-3DDC-9949-861F-AD0908BFC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7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6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653153" y="2290219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53153" y="4235103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53153" y="4655233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3153" y="2907197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653153" y="1181100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3153" y="2907197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4653153" y="1181100"/>
            <a:ext cx="1866901" cy="130157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5"/>
            <a:ext cx="8477747" cy="745212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59448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3927944"/>
            <a:ext cx="121920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986074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2313828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2313828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2313828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8669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837707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837707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837707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645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885413" y="1"/>
            <a:ext cx="3113599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473601" y="2289977"/>
            <a:ext cx="3113599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885413" y="4573989"/>
            <a:ext cx="3113599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752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056536" y="0"/>
            <a:ext cx="313546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90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Номер слайда 21"/>
          <p:cNvSpPr txBox="1">
            <a:spLocks/>
          </p:cNvSpPr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  <a:alpha val="7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433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3371337" y="6418877"/>
            <a:ext cx="513735" cy="227164"/>
          </a:xfrm>
        </p:spPr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13546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002364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3135464" y="0"/>
            <a:ext cx="990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Номер слайда 21"/>
          <p:cNvSpPr txBox="1">
            <a:spLocks/>
          </p:cNvSpPr>
          <p:nvPr userDrawn="1"/>
        </p:nvSpPr>
        <p:spPr>
          <a:xfrm>
            <a:off x="3371337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chemeClr val="tx1">
                    <a:lumMod val="50000"/>
                    <a:lumOff val="50000"/>
                    <a:alpha val="7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tx1">
                  <a:lumMod val="50000"/>
                  <a:lumOff val="50000"/>
                  <a:alpha val="7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604351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365205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1" y="1181099"/>
            <a:ext cx="5524500" cy="28393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628571" y="4020456"/>
            <a:ext cx="3093359" cy="19594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624827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0167256" y="0"/>
            <a:ext cx="2024743" cy="31060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142512" y="0"/>
            <a:ext cx="2024743" cy="56968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6117769" y="0"/>
            <a:ext cx="2024743" cy="496388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283258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0600" y="1952170"/>
            <a:ext cx="2024743" cy="490582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015343" y="1181101"/>
            <a:ext cx="2024743" cy="567689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040086" y="2728687"/>
            <a:ext cx="2024743" cy="412931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60960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41395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056536" y="0"/>
            <a:ext cx="3135464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67751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6013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79951" y="0"/>
            <a:ext cx="7612049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12352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718061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666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68986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1" y="3429000"/>
            <a:ext cx="4229100" cy="25218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489701" y="3429000"/>
            <a:ext cx="4229100" cy="2521857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5317671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768443" y="2569027"/>
            <a:ext cx="3423557" cy="219891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19794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234715" y="300445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7649028" y="2318656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71315" y="2318657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9971315" y="0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71314" y="4637315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7649028" y="4637315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5326741" y="2318657"/>
            <a:ext cx="2220685" cy="2220685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0329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1181101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6537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088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90408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7913915" y="2621644"/>
            <a:ext cx="2139042" cy="2139042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6433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3060095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120190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180286" y="1"/>
            <a:ext cx="3011714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924796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181100"/>
            <a:ext cx="7326086" cy="56769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67074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4361543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361543" y="-1"/>
            <a:ext cx="2227943" cy="68652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73914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1761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1000025"/>
            <a:ext cx="5089071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398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3080468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8185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3699328" y="1181100"/>
            <a:ext cx="4793343" cy="56769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767466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27771" y="1848660"/>
            <a:ext cx="2264228" cy="243305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7531100" y="1848660"/>
            <a:ext cx="2264228" cy="243305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4328127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471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2358570"/>
            <a:ext cx="12192000" cy="449942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0603505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000025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517240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500438"/>
            <a:ext cx="4229100" cy="185712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68887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516593" y="3262747"/>
            <a:ext cx="0" cy="3449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18" r:id="rId2"/>
    <p:sldLayoutId id="2147484009" r:id="rId3"/>
    <p:sldLayoutId id="2147484023" r:id="rId4"/>
    <p:sldLayoutId id="2147484035" r:id="rId5"/>
    <p:sldLayoutId id="2147484022" r:id="rId6"/>
    <p:sldLayoutId id="2147484043" r:id="rId7"/>
    <p:sldLayoutId id="2147484010" r:id="rId8"/>
    <p:sldLayoutId id="2147484011" r:id="rId9"/>
    <p:sldLayoutId id="2147484012" r:id="rId10"/>
    <p:sldLayoutId id="2147484052" r:id="rId11"/>
    <p:sldLayoutId id="2147484053" r:id="rId12"/>
    <p:sldLayoutId id="2147484054" r:id="rId13"/>
    <p:sldLayoutId id="2147484019" r:id="rId14"/>
    <p:sldLayoutId id="2147484013" r:id="rId15"/>
    <p:sldLayoutId id="2147484014" r:id="rId16"/>
    <p:sldLayoutId id="2147484015" r:id="rId17"/>
    <p:sldLayoutId id="2147484016" r:id="rId18"/>
    <p:sldLayoutId id="2147484017" r:id="rId19"/>
    <p:sldLayoutId id="2147484020" r:id="rId20"/>
    <p:sldLayoutId id="2147484021" r:id="rId21"/>
    <p:sldLayoutId id="2147484024" r:id="rId22"/>
    <p:sldLayoutId id="2147484025" r:id="rId23"/>
    <p:sldLayoutId id="2147484026" r:id="rId24"/>
    <p:sldLayoutId id="2147484027" r:id="rId25"/>
    <p:sldLayoutId id="2147484028" r:id="rId26"/>
    <p:sldLayoutId id="2147484029" r:id="rId27"/>
    <p:sldLayoutId id="2147484030" r:id="rId28"/>
    <p:sldLayoutId id="2147484031" r:id="rId29"/>
    <p:sldLayoutId id="2147484047" r:id="rId30"/>
    <p:sldLayoutId id="2147484032" r:id="rId31"/>
    <p:sldLayoutId id="2147484048" r:id="rId32"/>
    <p:sldLayoutId id="2147484033" r:id="rId33"/>
    <p:sldLayoutId id="2147484034" r:id="rId34"/>
    <p:sldLayoutId id="2147484036" r:id="rId35"/>
    <p:sldLayoutId id="2147484037" r:id="rId36"/>
    <p:sldLayoutId id="2147484038" r:id="rId37"/>
    <p:sldLayoutId id="2147484039" r:id="rId38"/>
    <p:sldLayoutId id="2147484040" r:id="rId39"/>
    <p:sldLayoutId id="2147484051" r:id="rId40"/>
    <p:sldLayoutId id="2147484041" r:id="rId41"/>
    <p:sldLayoutId id="2147484044" r:id="rId42"/>
    <p:sldLayoutId id="2147484042" r:id="rId43"/>
    <p:sldLayoutId id="2147484045" r:id="rId44"/>
    <p:sldLayoutId id="2147484046" r:id="rId45"/>
    <p:sldLayoutId id="2147484049" r:id="rId46"/>
    <p:sldLayoutId id="2147484050" r:id="rId4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 userDrawn="1">
          <p15:clr>
            <a:srgbClr val="F26B43"/>
          </p15:clr>
        </p15:guide>
        <p15:guide id="29" pos="7320" userDrawn="1">
          <p15:clr>
            <a:srgbClr val="F26B43"/>
          </p15:clr>
        </p15:guide>
        <p15:guide id="48" pos="1176" userDrawn="1">
          <p15:clr>
            <a:srgbClr val="F26B43"/>
          </p15:clr>
        </p15:guide>
        <p15:guide id="51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ss-tricks.com/snippets/css/complete-guide-grid/" TargetMode="External"/><Relationship Id="rId2" Type="http://schemas.openxmlformats.org/officeDocument/2006/relationships/hyperlink" Target="https://www.w3.org/TR/css-flexbox/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ss-tricks.com/almanac/properties/f/flex-wrap/" TargetMode="Externa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css-tricks.com/snippets/css/complete-guide-grid/#prop-grid-column-row-start-end" TargetMode="Externa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Rectangle 5"/>
          <p:cNvSpPr/>
          <p:nvPr/>
        </p:nvSpPr>
        <p:spPr>
          <a:xfrm>
            <a:off x="329514" y="329513"/>
            <a:ext cx="1219199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8887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6593" y="3262747"/>
            <a:ext cx="0" cy="3449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1866899" y="2788863"/>
            <a:ext cx="6544070" cy="1412843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DEVELOPER TRAINING</a:t>
            </a:r>
          </a:p>
          <a:p>
            <a:r>
              <a:rPr lang="en-US" dirty="0">
                <a:solidFill>
                  <a:schemeClr val="bg1"/>
                </a:solidFill>
              </a:rPr>
              <a:t>S1E2 – BASIC HTML5, CSS</a:t>
            </a:r>
          </a:p>
        </p:txBody>
      </p:sp>
      <p:sp>
        <p:nvSpPr>
          <p:cNvPr id="12" name="Shape 3939"/>
          <p:cNvSpPr/>
          <p:nvPr/>
        </p:nvSpPr>
        <p:spPr>
          <a:xfrm rot="16200000">
            <a:off x="10464012" y="3237300"/>
            <a:ext cx="383397" cy="383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39" y="184"/>
                  <a:pt x="12764" y="184"/>
                </a:cubicBezTo>
                <a:cubicBezTo>
                  <a:pt x="12492" y="184"/>
                  <a:pt x="12273" y="405"/>
                  <a:pt x="12273" y="675"/>
                </a:cubicBezTo>
                <a:cubicBezTo>
                  <a:pt x="12273" y="946"/>
                  <a:pt x="12492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5"/>
                  <a:pt x="9107" y="184"/>
                  <a:pt x="8836" y="184"/>
                </a:cubicBezTo>
                <a:cubicBezTo>
                  <a:pt x="8761" y="184"/>
                  <a:pt x="8691" y="205"/>
                  <a:pt x="8626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1" y="9818"/>
                  <a:pt x="6382" y="10038"/>
                  <a:pt x="6382" y="10309"/>
                </a:cubicBezTo>
                <a:cubicBezTo>
                  <a:pt x="6382" y="10445"/>
                  <a:pt x="6436" y="10568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8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4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2" y="9874"/>
                  <a:pt x="7009" y="9818"/>
                  <a:pt x="6873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10578774" y="3185909"/>
            <a:ext cx="1041726" cy="421816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spc="300">
                <a:latin typeface="Montserrat" charset="0"/>
                <a:ea typeface="Montserrat" charset="0"/>
                <a:cs typeface="Montserrat" charset="0"/>
              </a:rPr>
              <a:t>NEXT</a:t>
            </a:r>
            <a:endParaRPr lang="en-US" sz="1400" spc="300" dirty="0">
              <a:solidFill>
                <a:srgbClr val="FF000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HTML5 FORM – MEDIA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8A7022-40AB-794A-8DDF-01D8D0783DCE}"/>
              </a:ext>
            </a:extLst>
          </p:cNvPr>
          <p:cNvSpPr/>
          <p:nvPr/>
        </p:nvSpPr>
        <p:spPr>
          <a:xfrm>
            <a:off x="1042416" y="1175986"/>
            <a:ext cx="103692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>
                <a:solidFill>
                  <a:srgbClr val="89DDFF"/>
                </a:solidFill>
              </a:rPr>
              <a:t>&lt;</a:t>
            </a:r>
            <a:r>
              <a:rPr lang="en-SG" sz="2000" dirty="0">
                <a:solidFill>
                  <a:srgbClr val="F07178"/>
                </a:solidFill>
              </a:rPr>
              <a:t>video </a:t>
            </a:r>
            <a:r>
              <a:rPr lang="en-SG" sz="2000" i="1" dirty="0" err="1">
                <a:solidFill>
                  <a:srgbClr val="FFCB6B"/>
                </a:solidFill>
              </a:rPr>
              <a:t>playsinline</a:t>
            </a:r>
            <a:r>
              <a:rPr lang="en-SG" sz="2000" dirty="0">
                <a:solidFill>
                  <a:srgbClr val="C3E88D"/>
                </a:solidFill>
              </a:rPr>
              <a:t>="" </a:t>
            </a:r>
            <a:r>
              <a:rPr lang="en-SG" sz="2000" i="1" dirty="0">
                <a:solidFill>
                  <a:srgbClr val="FFCB6B"/>
                </a:solidFill>
              </a:rPr>
              <a:t>muted</a:t>
            </a:r>
            <a:r>
              <a:rPr lang="en-SG" sz="2000" dirty="0">
                <a:solidFill>
                  <a:srgbClr val="C3E88D"/>
                </a:solidFill>
              </a:rPr>
              <a:t>="" </a:t>
            </a:r>
            <a:r>
              <a:rPr lang="en-SG" sz="2000" i="1" dirty="0" err="1">
                <a:solidFill>
                  <a:srgbClr val="FFCB6B"/>
                </a:solidFill>
              </a:rPr>
              <a:t>onplaying</a:t>
            </a:r>
            <a:r>
              <a:rPr lang="en-SG" sz="2000" dirty="0">
                <a:solidFill>
                  <a:srgbClr val="C3E88D"/>
                </a:solidFill>
              </a:rPr>
              <a:t>="</a:t>
            </a:r>
            <a:r>
              <a:rPr lang="en-SG" sz="2000" i="1" dirty="0" err="1">
                <a:solidFill>
                  <a:srgbClr val="FF5370"/>
                </a:solidFill>
              </a:rPr>
              <a:t>this</a:t>
            </a:r>
            <a:r>
              <a:rPr lang="en-SG" sz="2000" dirty="0" err="1">
                <a:solidFill>
                  <a:srgbClr val="89DDFF"/>
                </a:solidFill>
              </a:rPr>
              <a:t>.</a:t>
            </a:r>
            <a:r>
              <a:rPr lang="en-SG" sz="2000" dirty="0" err="1"/>
              <a:t>controls</a:t>
            </a:r>
            <a:r>
              <a:rPr lang="en-SG" sz="2000" dirty="0">
                <a:solidFill>
                  <a:srgbClr val="89DDFF"/>
                </a:solidFill>
              </a:rPr>
              <a:t>=</a:t>
            </a:r>
            <a:r>
              <a:rPr lang="en-SG" sz="2000" i="1" dirty="0">
                <a:solidFill>
                  <a:srgbClr val="C792EA"/>
                </a:solidFill>
              </a:rPr>
              <a:t>false</a:t>
            </a:r>
            <a:r>
              <a:rPr lang="en-SG" sz="2000" dirty="0">
                <a:solidFill>
                  <a:srgbClr val="C3E88D"/>
                </a:solidFill>
              </a:rPr>
              <a:t>" </a:t>
            </a:r>
            <a:r>
              <a:rPr lang="en-SG" sz="2000" i="1" dirty="0" err="1">
                <a:solidFill>
                  <a:srgbClr val="FFCB6B"/>
                </a:solidFill>
              </a:rPr>
              <a:t>autoplay</a:t>
            </a:r>
            <a:r>
              <a:rPr lang="en-SG" sz="2000" i="1" dirty="0">
                <a:solidFill>
                  <a:srgbClr val="FFCB6B"/>
                </a:solidFill>
              </a:rPr>
              <a:t> loop class</a:t>
            </a:r>
            <a:r>
              <a:rPr lang="en-SG" sz="2000" dirty="0">
                <a:solidFill>
                  <a:srgbClr val="C3E88D"/>
                </a:solidFill>
              </a:rPr>
              <a:t>="</a:t>
            </a:r>
            <a:r>
              <a:rPr lang="en-SG" sz="2000" dirty="0" err="1">
                <a:solidFill>
                  <a:srgbClr val="C3E88D"/>
                </a:solidFill>
              </a:rPr>
              <a:t>fullscreen-bg</a:t>
            </a:r>
            <a:r>
              <a:rPr lang="en-SG" sz="2000" dirty="0">
                <a:solidFill>
                  <a:srgbClr val="C3E88D"/>
                </a:solidFill>
              </a:rPr>
              <a:t>__video"</a:t>
            </a:r>
            <a:r>
              <a:rPr lang="en-SG" sz="2000" dirty="0">
                <a:solidFill>
                  <a:srgbClr val="89DDFF"/>
                </a:solidFill>
              </a:rPr>
              <a:t>&gt;</a:t>
            </a:r>
            <a:br>
              <a:rPr lang="en-SG" sz="2000" dirty="0">
                <a:solidFill>
                  <a:srgbClr val="89DDFF"/>
                </a:solidFill>
              </a:rPr>
            </a:br>
            <a:r>
              <a:rPr lang="en-SG" sz="2000" dirty="0">
                <a:solidFill>
                  <a:srgbClr val="89DDFF"/>
                </a:solidFill>
              </a:rPr>
              <a:t>    &lt;</a:t>
            </a:r>
            <a:r>
              <a:rPr lang="en-SG" sz="2000" dirty="0">
                <a:solidFill>
                  <a:srgbClr val="F07178"/>
                </a:solidFill>
              </a:rPr>
              <a:t>source </a:t>
            </a:r>
            <a:r>
              <a:rPr lang="en-SG" sz="2000" i="1" dirty="0" err="1">
                <a:solidFill>
                  <a:srgbClr val="FFCB6B"/>
                </a:solidFill>
              </a:rPr>
              <a:t>src</a:t>
            </a:r>
            <a:r>
              <a:rPr lang="en-SG" sz="2000" dirty="0">
                <a:solidFill>
                  <a:srgbClr val="C3E88D"/>
                </a:solidFill>
              </a:rPr>
              <a:t>="</a:t>
            </a:r>
            <a:r>
              <a:rPr lang="en-SG" sz="2000" i="1" dirty="0">
                <a:solidFill>
                  <a:srgbClr val="89DDFF"/>
                </a:solidFill>
              </a:rPr>
              <a:t>&lt;?php </a:t>
            </a:r>
            <a:r>
              <a:rPr lang="en-SG" sz="2000" i="1" dirty="0">
                <a:solidFill>
                  <a:srgbClr val="C792EA"/>
                </a:solidFill>
              </a:rPr>
              <a:t>echo </a:t>
            </a:r>
            <a:r>
              <a:rPr lang="en-SG" sz="2000" dirty="0"/>
              <a:t>$</a:t>
            </a:r>
            <a:r>
              <a:rPr lang="en-SG" sz="2000" dirty="0" err="1"/>
              <a:t>video_path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/>
              <a:t>$</a:t>
            </a:r>
            <a:r>
              <a:rPr lang="en-SG" sz="2000" dirty="0" err="1"/>
              <a:t>video_name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>
                <a:solidFill>
                  <a:srgbClr val="C3E88D"/>
                </a:solidFill>
              </a:rPr>
              <a:t>'.mp4'</a:t>
            </a:r>
            <a:r>
              <a:rPr lang="en-SG" sz="2000" dirty="0">
                <a:solidFill>
                  <a:srgbClr val="89DDFF"/>
                </a:solidFill>
              </a:rPr>
              <a:t>; </a:t>
            </a:r>
            <a:r>
              <a:rPr lang="en-SG" sz="2000" i="1" dirty="0">
                <a:solidFill>
                  <a:srgbClr val="89DDFF"/>
                </a:solidFill>
              </a:rPr>
              <a:t>?&gt;</a:t>
            </a:r>
            <a:r>
              <a:rPr lang="en-SG" sz="2000" dirty="0">
                <a:solidFill>
                  <a:srgbClr val="C3E88D"/>
                </a:solidFill>
              </a:rPr>
              <a:t>" </a:t>
            </a:r>
            <a:r>
              <a:rPr lang="en-SG" sz="2000" i="1" dirty="0">
                <a:solidFill>
                  <a:srgbClr val="FFCB6B"/>
                </a:solidFill>
              </a:rPr>
              <a:t>type</a:t>
            </a:r>
            <a:r>
              <a:rPr lang="en-SG" sz="2000" dirty="0">
                <a:solidFill>
                  <a:srgbClr val="C3E88D"/>
                </a:solidFill>
              </a:rPr>
              <a:t>='video/mp4;'</a:t>
            </a:r>
            <a:r>
              <a:rPr lang="en-SG" sz="2000" dirty="0">
                <a:solidFill>
                  <a:srgbClr val="89DDFF"/>
                </a:solidFill>
              </a:rPr>
              <a:t>&gt;</a:t>
            </a:r>
            <a:br>
              <a:rPr lang="en-SG" sz="2000" dirty="0">
                <a:solidFill>
                  <a:srgbClr val="89DDFF"/>
                </a:solidFill>
              </a:rPr>
            </a:br>
            <a:r>
              <a:rPr lang="en-SG" sz="2000" dirty="0">
                <a:solidFill>
                  <a:srgbClr val="89DDFF"/>
                </a:solidFill>
              </a:rPr>
              <a:t>    &lt;</a:t>
            </a:r>
            <a:r>
              <a:rPr lang="en-SG" sz="2000" dirty="0">
                <a:solidFill>
                  <a:srgbClr val="F07178"/>
                </a:solidFill>
              </a:rPr>
              <a:t>source </a:t>
            </a:r>
            <a:r>
              <a:rPr lang="en-SG" sz="2000" i="1" dirty="0" err="1">
                <a:solidFill>
                  <a:srgbClr val="FFCB6B"/>
                </a:solidFill>
              </a:rPr>
              <a:t>src</a:t>
            </a:r>
            <a:r>
              <a:rPr lang="en-SG" sz="2000" dirty="0">
                <a:solidFill>
                  <a:srgbClr val="C3E88D"/>
                </a:solidFill>
              </a:rPr>
              <a:t>="</a:t>
            </a:r>
            <a:r>
              <a:rPr lang="en-SG" sz="2000" i="1" dirty="0">
                <a:solidFill>
                  <a:srgbClr val="89DDFF"/>
                </a:solidFill>
              </a:rPr>
              <a:t>&lt;?php </a:t>
            </a:r>
            <a:r>
              <a:rPr lang="en-SG" sz="2000" i="1" dirty="0">
                <a:solidFill>
                  <a:srgbClr val="C792EA"/>
                </a:solidFill>
              </a:rPr>
              <a:t>echo </a:t>
            </a:r>
            <a:r>
              <a:rPr lang="en-SG" sz="2000" dirty="0"/>
              <a:t>$</a:t>
            </a:r>
            <a:r>
              <a:rPr lang="en-SG" sz="2000" dirty="0" err="1"/>
              <a:t>video_path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/>
              <a:t>$</a:t>
            </a:r>
            <a:r>
              <a:rPr lang="en-SG" sz="2000" dirty="0" err="1"/>
              <a:t>video_name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>
                <a:solidFill>
                  <a:srgbClr val="C3E88D"/>
                </a:solidFill>
              </a:rPr>
              <a:t>'.</a:t>
            </a:r>
            <a:r>
              <a:rPr lang="en-SG" sz="2000" dirty="0" err="1">
                <a:solidFill>
                  <a:srgbClr val="C3E88D"/>
                </a:solidFill>
              </a:rPr>
              <a:t>sd.webm</a:t>
            </a:r>
            <a:r>
              <a:rPr lang="en-SG" sz="2000" dirty="0">
                <a:solidFill>
                  <a:srgbClr val="C3E88D"/>
                </a:solidFill>
              </a:rPr>
              <a:t>'</a:t>
            </a:r>
            <a:r>
              <a:rPr lang="en-SG" sz="2000" dirty="0">
                <a:solidFill>
                  <a:srgbClr val="89DDFF"/>
                </a:solidFill>
              </a:rPr>
              <a:t>; </a:t>
            </a:r>
            <a:r>
              <a:rPr lang="en-SG" sz="2000" i="1" dirty="0">
                <a:solidFill>
                  <a:srgbClr val="89DDFF"/>
                </a:solidFill>
              </a:rPr>
              <a:t>?&gt;</a:t>
            </a:r>
            <a:r>
              <a:rPr lang="en-SG" sz="2000" dirty="0">
                <a:solidFill>
                  <a:srgbClr val="C3E88D"/>
                </a:solidFill>
              </a:rPr>
              <a:t>" </a:t>
            </a:r>
            <a:r>
              <a:rPr lang="en-SG" sz="2000" i="1" dirty="0">
                <a:solidFill>
                  <a:srgbClr val="FFCB6B"/>
                </a:solidFill>
              </a:rPr>
              <a:t>type</a:t>
            </a:r>
            <a:r>
              <a:rPr lang="en-SG" sz="2000" dirty="0">
                <a:solidFill>
                  <a:srgbClr val="C3E88D"/>
                </a:solidFill>
              </a:rPr>
              <a:t>='video/</a:t>
            </a:r>
            <a:r>
              <a:rPr lang="en-SG" sz="2000" dirty="0" err="1">
                <a:solidFill>
                  <a:srgbClr val="C3E88D"/>
                </a:solidFill>
              </a:rPr>
              <a:t>webm</a:t>
            </a:r>
            <a:r>
              <a:rPr lang="en-SG" sz="2000" dirty="0">
                <a:solidFill>
                  <a:srgbClr val="C3E88D"/>
                </a:solidFill>
              </a:rPr>
              <a:t>;'</a:t>
            </a:r>
            <a:r>
              <a:rPr lang="en-SG" sz="2000" dirty="0">
                <a:solidFill>
                  <a:srgbClr val="89DDFF"/>
                </a:solidFill>
              </a:rPr>
              <a:t>&gt;</a:t>
            </a:r>
            <a:br>
              <a:rPr lang="en-SG" sz="2000" dirty="0">
                <a:solidFill>
                  <a:srgbClr val="89DDFF"/>
                </a:solidFill>
              </a:rPr>
            </a:br>
            <a:r>
              <a:rPr lang="en-SG" sz="2000" dirty="0">
                <a:solidFill>
                  <a:srgbClr val="89DDFF"/>
                </a:solidFill>
              </a:rPr>
              <a:t>    &lt;</a:t>
            </a:r>
            <a:r>
              <a:rPr lang="en-SG" sz="2000" dirty="0">
                <a:solidFill>
                  <a:srgbClr val="F07178"/>
                </a:solidFill>
              </a:rPr>
              <a:t>source </a:t>
            </a:r>
            <a:r>
              <a:rPr lang="en-SG" sz="2000" i="1" dirty="0" err="1">
                <a:solidFill>
                  <a:srgbClr val="FFCB6B"/>
                </a:solidFill>
              </a:rPr>
              <a:t>src</a:t>
            </a:r>
            <a:r>
              <a:rPr lang="en-SG" sz="2000" dirty="0">
                <a:solidFill>
                  <a:srgbClr val="C3E88D"/>
                </a:solidFill>
              </a:rPr>
              <a:t>="</a:t>
            </a:r>
            <a:r>
              <a:rPr lang="en-SG" sz="2000" i="1" dirty="0">
                <a:solidFill>
                  <a:srgbClr val="89DDFF"/>
                </a:solidFill>
              </a:rPr>
              <a:t>&lt;?php </a:t>
            </a:r>
            <a:r>
              <a:rPr lang="en-SG" sz="2000" i="1" dirty="0">
                <a:solidFill>
                  <a:srgbClr val="C792EA"/>
                </a:solidFill>
              </a:rPr>
              <a:t>echo </a:t>
            </a:r>
            <a:r>
              <a:rPr lang="en-SG" sz="2000" dirty="0"/>
              <a:t>$</a:t>
            </a:r>
            <a:r>
              <a:rPr lang="en-SG" sz="2000" dirty="0" err="1"/>
              <a:t>video_path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/>
              <a:t>$</a:t>
            </a:r>
            <a:r>
              <a:rPr lang="en-SG" sz="2000" dirty="0" err="1"/>
              <a:t>video_name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>
                <a:solidFill>
                  <a:srgbClr val="C3E88D"/>
                </a:solidFill>
              </a:rPr>
              <a:t>'.</a:t>
            </a:r>
            <a:r>
              <a:rPr lang="en-SG" sz="2000" dirty="0" err="1">
                <a:solidFill>
                  <a:srgbClr val="C3E88D"/>
                </a:solidFill>
              </a:rPr>
              <a:t>ogv</a:t>
            </a:r>
            <a:r>
              <a:rPr lang="en-SG" sz="2000" dirty="0">
                <a:solidFill>
                  <a:srgbClr val="C3E88D"/>
                </a:solidFill>
              </a:rPr>
              <a:t>'</a:t>
            </a:r>
            <a:r>
              <a:rPr lang="en-SG" sz="2000" dirty="0">
                <a:solidFill>
                  <a:srgbClr val="89DDFF"/>
                </a:solidFill>
              </a:rPr>
              <a:t>; </a:t>
            </a:r>
            <a:r>
              <a:rPr lang="en-SG" sz="2000" i="1" dirty="0">
                <a:solidFill>
                  <a:srgbClr val="89DDFF"/>
                </a:solidFill>
              </a:rPr>
              <a:t>?&gt;</a:t>
            </a:r>
            <a:r>
              <a:rPr lang="en-SG" sz="2000" dirty="0">
                <a:solidFill>
                  <a:srgbClr val="C3E88D"/>
                </a:solidFill>
              </a:rPr>
              <a:t>" </a:t>
            </a:r>
            <a:r>
              <a:rPr lang="en-SG" sz="2000" i="1" dirty="0">
                <a:solidFill>
                  <a:srgbClr val="FFCB6B"/>
                </a:solidFill>
              </a:rPr>
              <a:t>type</a:t>
            </a:r>
            <a:r>
              <a:rPr lang="en-SG" sz="2000" dirty="0">
                <a:solidFill>
                  <a:srgbClr val="C3E88D"/>
                </a:solidFill>
              </a:rPr>
              <a:t>='video/</a:t>
            </a:r>
            <a:r>
              <a:rPr lang="en-SG" sz="2000" dirty="0" err="1">
                <a:solidFill>
                  <a:srgbClr val="C3E88D"/>
                </a:solidFill>
              </a:rPr>
              <a:t>ogg</a:t>
            </a:r>
            <a:r>
              <a:rPr lang="en-SG" sz="2000" dirty="0">
                <a:solidFill>
                  <a:srgbClr val="C3E88D"/>
                </a:solidFill>
              </a:rPr>
              <a:t>;'</a:t>
            </a:r>
            <a:r>
              <a:rPr lang="en-SG" sz="2000" dirty="0">
                <a:solidFill>
                  <a:srgbClr val="89DDFF"/>
                </a:solidFill>
              </a:rPr>
              <a:t>&gt;</a:t>
            </a:r>
            <a:br>
              <a:rPr lang="en-SG" sz="2000" dirty="0">
                <a:solidFill>
                  <a:srgbClr val="89DDFF"/>
                </a:solidFill>
              </a:rPr>
            </a:br>
            <a:r>
              <a:rPr lang="en-SG" sz="2000" dirty="0">
                <a:solidFill>
                  <a:srgbClr val="89DDFF"/>
                </a:solidFill>
              </a:rPr>
              <a:t>    </a:t>
            </a:r>
            <a:r>
              <a:rPr lang="en-SG" sz="2000" i="1" dirty="0">
                <a:solidFill>
                  <a:srgbClr val="616161"/>
                </a:solidFill>
              </a:rPr>
              <a:t>&lt;!-- Responsive poster images --&gt;</a:t>
            </a:r>
            <a:br>
              <a:rPr lang="en-SG" sz="2000" i="1" dirty="0">
                <a:solidFill>
                  <a:srgbClr val="616161"/>
                </a:solidFill>
              </a:rPr>
            </a:br>
            <a:r>
              <a:rPr lang="en-SG" sz="2000" i="1" dirty="0">
                <a:solidFill>
                  <a:srgbClr val="616161"/>
                </a:solidFill>
              </a:rPr>
              <a:t>    </a:t>
            </a:r>
            <a:r>
              <a:rPr lang="en-SG" sz="2000" dirty="0">
                <a:solidFill>
                  <a:srgbClr val="89DDFF"/>
                </a:solidFill>
              </a:rPr>
              <a:t>&lt;</a:t>
            </a:r>
            <a:r>
              <a:rPr lang="en-SG" sz="2000" dirty="0">
                <a:solidFill>
                  <a:srgbClr val="F07178"/>
                </a:solidFill>
              </a:rPr>
              <a:t>poster-source </a:t>
            </a:r>
            <a:r>
              <a:rPr lang="en-SG" sz="2000" i="1" dirty="0">
                <a:solidFill>
                  <a:srgbClr val="FFCB6B"/>
                </a:solidFill>
              </a:rPr>
              <a:t>media</a:t>
            </a:r>
            <a:r>
              <a:rPr lang="en-SG" sz="2000" dirty="0">
                <a:solidFill>
                  <a:srgbClr val="C3E88D"/>
                </a:solidFill>
              </a:rPr>
              <a:t>="(min-width:1200px)" </a:t>
            </a:r>
            <a:r>
              <a:rPr lang="en-SG" sz="2000" i="1" dirty="0" err="1">
                <a:solidFill>
                  <a:srgbClr val="FFCB6B"/>
                </a:solidFill>
              </a:rPr>
              <a:t>srcset</a:t>
            </a:r>
            <a:r>
              <a:rPr lang="en-SG" sz="2000" dirty="0">
                <a:solidFill>
                  <a:srgbClr val="C3E88D"/>
                </a:solidFill>
              </a:rPr>
              <a:t>="</a:t>
            </a:r>
            <a:r>
              <a:rPr lang="en-SG" sz="2000" i="1" dirty="0">
                <a:solidFill>
                  <a:srgbClr val="89DDFF"/>
                </a:solidFill>
              </a:rPr>
              <a:t>&lt;?php </a:t>
            </a:r>
            <a:r>
              <a:rPr lang="en-SG" sz="2000" i="1" dirty="0">
                <a:solidFill>
                  <a:srgbClr val="C792EA"/>
                </a:solidFill>
              </a:rPr>
              <a:t>echo </a:t>
            </a:r>
            <a:r>
              <a:rPr lang="en-SG" sz="2000" dirty="0"/>
              <a:t>$</a:t>
            </a:r>
            <a:r>
              <a:rPr lang="en-SG" sz="2000" dirty="0" err="1"/>
              <a:t>video_path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/>
              <a:t>$</a:t>
            </a:r>
            <a:r>
              <a:rPr lang="en-SG" sz="2000" dirty="0" err="1"/>
              <a:t>video_name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>
                <a:solidFill>
                  <a:srgbClr val="C3E88D"/>
                </a:solidFill>
              </a:rPr>
              <a:t>'.jpg'</a:t>
            </a:r>
            <a:r>
              <a:rPr lang="en-SG" sz="2000" dirty="0">
                <a:solidFill>
                  <a:srgbClr val="89DDFF"/>
                </a:solidFill>
              </a:rPr>
              <a:t>; </a:t>
            </a:r>
            <a:r>
              <a:rPr lang="en-SG" sz="2000" i="1" dirty="0">
                <a:solidFill>
                  <a:srgbClr val="89DDFF"/>
                </a:solidFill>
              </a:rPr>
              <a:t>?&gt;</a:t>
            </a:r>
            <a:r>
              <a:rPr lang="en-SG" sz="2000" dirty="0">
                <a:solidFill>
                  <a:srgbClr val="C3E88D"/>
                </a:solidFill>
              </a:rPr>
              <a:t>" </a:t>
            </a:r>
            <a:r>
              <a:rPr lang="en-SG" sz="2000" dirty="0">
                <a:solidFill>
                  <a:srgbClr val="89DDFF"/>
                </a:solidFill>
              </a:rPr>
              <a:t>/&gt;</a:t>
            </a:r>
            <a:br>
              <a:rPr lang="en-SG" sz="2000" dirty="0">
                <a:solidFill>
                  <a:srgbClr val="89DDFF"/>
                </a:solidFill>
              </a:rPr>
            </a:br>
            <a:r>
              <a:rPr lang="en-SG" sz="2000" dirty="0">
                <a:solidFill>
                  <a:srgbClr val="89DDFF"/>
                </a:solidFill>
              </a:rPr>
              <a:t>    &lt;</a:t>
            </a:r>
            <a:r>
              <a:rPr lang="en-SG" sz="2000" dirty="0">
                <a:solidFill>
                  <a:srgbClr val="F07178"/>
                </a:solidFill>
              </a:rPr>
              <a:t>poster-source </a:t>
            </a:r>
            <a:r>
              <a:rPr lang="en-SG" sz="2000" i="1" dirty="0">
                <a:solidFill>
                  <a:srgbClr val="FFCB6B"/>
                </a:solidFill>
              </a:rPr>
              <a:t>media</a:t>
            </a:r>
            <a:r>
              <a:rPr lang="en-SG" sz="2000" dirty="0">
                <a:solidFill>
                  <a:srgbClr val="C3E88D"/>
                </a:solidFill>
              </a:rPr>
              <a:t>="(min-width:800px)" </a:t>
            </a:r>
            <a:r>
              <a:rPr lang="en-SG" sz="2000" i="1" dirty="0" err="1">
                <a:solidFill>
                  <a:srgbClr val="FFCB6B"/>
                </a:solidFill>
              </a:rPr>
              <a:t>srcset</a:t>
            </a:r>
            <a:r>
              <a:rPr lang="en-SG" sz="2000" dirty="0">
                <a:solidFill>
                  <a:srgbClr val="C3E88D"/>
                </a:solidFill>
              </a:rPr>
              <a:t>="</a:t>
            </a:r>
            <a:r>
              <a:rPr lang="en-SG" sz="2000" i="1" dirty="0">
                <a:solidFill>
                  <a:srgbClr val="89DDFF"/>
                </a:solidFill>
              </a:rPr>
              <a:t>&lt;?php </a:t>
            </a:r>
            <a:r>
              <a:rPr lang="en-SG" sz="2000" i="1" dirty="0">
                <a:solidFill>
                  <a:srgbClr val="C792EA"/>
                </a:solidFill>
              </a:rPr>
              <a:t>echo </a:t>
            </a:r>
            <a:r>
              <a:rPr lang="en-SG" sz="2000" dirty="0"/>
              <a:t>$</a:t>
            </a:r>
            <a:r>
              <a:rPr lang="en-SG" sz="2000" dirty="0" err="1"/>
              <a:t>video_path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/>
              <a:t>$</a:t>
            </a:r>
            <a:r>
              <a:rPr lang="en-SG" sz="2000" dirty="0" err="1"/>
              <a:t>video_name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>
                <a:solidFill>
                  <a:srgbClr val="C3E88D"/>
                </a:solidFill>
              </a:rPr>
              <a:t>'.jpg'</a:t>
            </a:r>
            <a:r>
              <a:rPr lang="en-SG" sz="2000" dirty="0">
                <a:solidFill>
                  <a:srgbClr val="89DDFF"/>
                </a:solidFill>
              </a:rPr>
              <a:t>; </a:t>
            </a:r>
            <a:r>
              <a:rPr lang="en-SG" sz="2000" i="1" dirty="0">
                <a:solidFill>
                  <a:srgbClr val="89DDFF"/>
                </a:solidFill>
              </a:rPr>
              <a:t>?&gt;</a:t>
            </a:r>
            <a:r>
              <a:rPr lang="en-SG" sz="2000" dirty="0">
                <a:solidFill>
                  <a:srgbClr val="C3E88D"/>
                </a:solidFill>
              </a:rPr>
              <a:t>" </a:t>
            </a:r>
            <a:r>
              <a:rPr lang="en-SG" sz="2000" dirty="0">
                <a:solidFill>
                  <a:srgbClr val="89DDFF"/>
                </a:solidFill>
              </a:rPr>
              <a:t>/&gt;</a:t>
            </a:r>
            <a:br>
              <a:rPr lang="en-SG" sz="2000" dirty="0">
                <a:solidFill>
                  <a:srgbClr val="89DDFF"/>
                </a:solidFill>
              </a:rPr>
            </a:br>
            <a:r>
              <a:rPr lang="en-SG" sz="2000" dirty="0">
                <a:solidFill>
                  <a:srgbClr val="89DDFF"/>
                </a:solidFill>
              </a:rPr>
              <a:t>    &lt;</a:t>
            </a:r>
            <a:r>
              <a:rPr lang="en-SG" sz="2000" dirty="0">
                <a:solidFill>
                  <a:srgbClr val="F07178"/>
                </a:solidFill>
              </a:rPr>
              <a:t>poster-source </a:t>
            </a:r>
            <a:r>
              <a:rPr lang="en-SG" sz="2000" i="1" dirty="0" err="1">
                <a:solidFill>
                  <a:srgbClr val="FFCB6B"/>
                </a:solidFill>
              </a:rPr>
              <a:t>srcset</a:t>
            </a:r>
            <a:r>
              <a:rPr lang="en-SG" sz="2000" dirty="0">
                <a:solidFill>
                  <a:srgbClr val="C3E88D"/>
                </a:solidFill>
              </a:rPr>
              <a:t>="</a:t>
            </a:r>
            <a:r>
              <a:rPr lang="en-SG" sz="2000" i="1" dirty="0">
                <a:solidFill>
                  <a:srgbClr val="89DDFF"/>
                </a:solidFill>
              </a:rPr>
              <a:t>&lt;?php </a:t>
            </a:r>
            <a:r>
              <a:rPr lang="en-SG" sz="2000" i="1" dirty="0">
                <a:solidFill>
                  <a:srgbClr val="C792EA"/>
                </a:solidFill>
              </a:rPr>
              <a:t>echo </a:t>
            </a:r>
            <a:r>
              <a:rPr lang="en-SG" sz="2000" dirty="0"/>
              <a:t>$</a:t>
            </a:r>
            <a:r>
              <a:rPr lang="en-SG" sz="2000" dirty="0" err="1"/>
              <a:t>video_path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/>
              <a:t>$</a:t>
            </a:r>
            <a:r>
              <a:rPr lang="en-SG" sz="2000" dirty="0" err="1"/>
              <a:t>video_name</a:t>
            </a:r>
            <a:r>
              <a:rPr lang="en-SG" sz="2000" dirty="0"/>
              <a:t> </a:t>
            </a:r>
            <a:r>
              <a:rPr lang="en-SG" sz="2000" dirty="0">
                <a:solidFill>
                  <a:srgbClr val="89DDFF"/>
                </a:solidFill>
              </a:rPr>
              <a:t>. </a:t>
            </a:r>
            <a:r>
              <a:rPr lang="en-SG" sz="2000" dirty="0">
                <a:solidFill>
                  <a:srgbClr val="C3E88D"/>
                </a:solidFill>
              </a:rPr>
              <a:t>'.jpg'</a:t>
            </a:r>
            <a:r>
              <a:rPr lang="en-SG" sz="2000" dirty="0">
                <a:solidFill>
                  <a:srgbClr val="89DDFF"/>
                </a:solidFill>
              </a:rPr>
              <a:t>; </a:t>
            </a:r>
            <a:r>
              <a:rPr lang="en-SG" sz="2000" i="1" dirty="0">
                <a:solidFill>
                  <a:srgbClr val="89DDFF"/>
                </a:solidFill>
              </a:rPr>
              <a:t>?&gt;</a:t>
            </a:r>
            <a:r>
              <a:rPr lang="en-SG" sz="2000" dirty="0">
                <a:solidFill>
                  <a:srgbClr val="C3E88D"/>
                </a:solidFill>
              </a:rPr>
              <a:t>" </a:t>
            </a:r>
            <a:r>
              <a:rPr lang="en-SG" sz="2000" dirty="0">
                <a:solidFill>
                  <a:srgbClr val="89DDFF"/>
                </a:solidFill>
              </a:rPr>
              <a:t>/&gt;</a:t>
            </a:r>
            <a:br>
              <a:rPr lang="en-SG" sz="2000" dirty="0">
                <a:solidFill>
                  <a:srgbClr val="89DDFF"/>
                </a:solidFill>
              </a:rPr>
            </a:br>
            <a:r>
              <a:rPr lang="en-SG" sz="2000" dirty="0">
                <a:solidFill>
                  <a:srgbClr val="89DDFF"/>
                </a:solidFill>
              </a:rPr>
              <a:t>&lt;/</a:t>
            </a:r>
            <a:r>
              <a:rPr lang="en-SG" sz="2000" dirty="0">
                <a:solidFill>
                  <a:srgbClr val="F07178"/>
                </a:solidFill>
              </a:rPr>
              <a:t>video</a:t>
            </a:r>
            <a:r>
              <a:rPr lang="en-SG" sz="2000" dirty="0">
                <a:solidFill>
                  <a:srgbClr val="89DDFF"/>
                </a:solidFill>
              </a:rPr>
              <a:t>&gt;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8409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CSS3 - Relational Selectors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0908D-027A-B34A-AD01-987507C2CA21}"/>
              </a:ext>
            </a:extLst>
          </p:cNvPr>
          <p:cNvSpPr txBox="1"/>
          <p:nvPr/>
        </p:nvSpPr>
        <p:spPr>
          <a:xfrm>
            <a:off x="1885188" y="1905506"/>
            <a:ext cx="933364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Descendant combinator (E 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Child combinator (E &gt; 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Adjacent sibling, or next sibling selector (E + F)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 + li will target all li elements except the first li in a given container.</a:t>
            </a:r>
          </a:p>
          <a:p>
            <a:pPr lvl="1"/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General sibling or following sibling selector (E ~ F)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So, h1 ~ h2 will match any h2 that follows an h1, as long as </a:t>
            </a:r>
            <a:br>
              <a:rPr lang="en-US" sz="1600" dirty="0"/>
            </a:br>
            <a:r>
              <a:rPr lang="en-US" sz="1600" dirty="0"/>
              <a:t>they both share the same direct parent—that is, as long as the h2 is not nested in any other element.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298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CSS3 - Attribute Selectors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2D9B6-C3D1-BD43-A19A-27CA0158BA76}"/>
              </a:ext>
            </a:extLst>
          </p:cNvPr>
          <p:cNvSpPr txBox="1"/>
          <p:nvPr/>
        </p:nvSpPr>
        <p:spPr>
          <a:xfrm>
            <a:off x="1682496" y="1920240"/>
            <a:ext cx="95074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FF00"/>
                </a:highlight>
              </a:rPr>
              <a:t>E[</a:t>
            </a:r>
            <a:r>
              <a:rPr lang="en-US" sz="2800" dirty="0" err="1">
                <a:highlight>
                  <a:srgbClr val="FFFF00"/>
                </a:highlight>
              </a:rPr>
              <a:t>attr</a:t>
            </a:r>
            <a:r>
              <a:rPr lang="en-US" sz="2800" dirty="0">
                <a:highlight>
                  <a:srgbClr val="FFFF00"/>
                </a:highlight>
              </a:rPr>
              <a:t>] =&gt; input[required]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highlight>
                  <a:srgbClr val="FFFF00"/>
                </a:highlight>
              </a:rPr>
              <a:t>E[</a:t>
            </a:r>
            <a:r>
              <a:rPr lang="en-US" sz="2800" dirty="0" err="1">
                <a:highlight>
                  <a:srgbClr val="FFFF00"/>
                </a:highlight>
              </a:rPr>
              <a:t>attr</a:t>
            </a:r>
            <a:r>
              <a:rPr lang="en-US" sz="2800" dirty="0">
                <a:highlight>
                  <a:srgbClr val="FFFF00"/>
                </a:highlight>
              </a:rPr>
              <a:t>=</a:t>
            </a:r>
            <a:r>
              <a:rPr lang="en-US" sz="2800" dirty="0" err="1">
                <a:highlight>
                  <a:srgbClr val="FFFF00"/>
                </a:highlight>
              </a:rPr>
              <a:t>val</a:t>
            </a:r>
            <a:r>
              <a:rPr lang="en-US" sz="2800" dirty="0">
                <a:highlight>
                  <a:srgbClr val="FFFF00"/>
                </a:highlight>
              </a:rPr>
              <a:t>] =&gt; input[type=check- box]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E[</a:t>
            </a:r>
            <a:r>
              <a:rPr lang="en-US" sz="2800" dirty="0" err="1"/>
              <a:t>attr</a:t>
            </a:r>
            <a:r>
              <a:rPr lang="en-US" sz="2800" dirty="0"/>
              <a:t>|=</a:t>
            </a:r>
            <a:r>
              <a:rPr lang="en-US" sz="2800" dirty="0" err="1"/>
              <a:t>val</a:t>
            </a:r>
            <a:r>
              <a:rPr lang="en-US" sz="2800" dirty="0"/>
              <a:t>]  =&gt; p[</a:t>
            </a:r>
            <a:r>
              <a:rPr lang="en-US" sz="2800" dirty="0" err="1"/>
              <a:t>lang</a:t>
            </a:r>
            <a:r>
              <a:rPr lang="en-US" sz="2800" dirty="0"/>
              <a:t>|="</a:t>
            </a:r>
            <a:r>
              <a:rPr lang="en-US" sz="2800" dirty="0" err="1"/>
              <a:t>en</a:t>
            </a:r>
            <a:r>
              <a:rPr lang="en-US" sz="2800" dirty="0"/>
              <a:t>"] 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=&gt; either has the value </a:t>
            </a:r>
            <a:r>
              <a:rPr lang="en-US" sz="2800" dirty="0" err="1">
                <a:highlight>
                  <a:srgbClr val="FFFF00"/>
                </a:highlight>
              </a:rPr>
              <a:t>en</a:t>
            </a:r>
            <a:r>
              <a:rPr lang="en-US" sz="2800" dirty="0">
                <a:highlight>
                  <a:srgbClr val="FFFF00"/>
                </a:highlight>
              </a:rPr>
              <a:t>-us</a:t>
            </a:r>
            <a:r>
              <a:rPr lang="en-US" sz="2800" dirty="0"/>
              <a:t> or begins with </a:t>
            </a:r>
            <a:r>
              <a:rPr lang="en-US" sz="2800" dirty="0" err="1">
                <a:highlight>
                  <a:srgbClr val="FFFF00"/>
                </a:highlight>
              </a:rPr>
              <a:t>en-uk</a:t>
            </a:r>
            <a:endParaRPr lang="en-US" sz="2800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E[</a:t>
            </a:r>
            <a:r>
              <a:rPr lang="en-US" sz="2800" dirty="0" err="1"/>
              <a:t>attr</a:t>
            </a:r>
            <a:r>
              <a:rPr lang="en-US" sz="2800" dirty="0">
                <a:highlight>
                  <a:srgbClr val="FFFF00"/>
                </a:highlight>
              </a:rPr>
              <a:t>^</a:t>
            </a:r>
            <a:r>
              <a:rPr lang="en-US" sz="2800" dirty="0"/>
              <a:t>=</a:t>
            </a:r>
            <a:r>
              <a:rPr lang="en-US" sz="2800" dirty="0" err="1"/>
              <a:t>val</a:t>
            </a:r>
            <a:r>
              <a:rPr lang="en-US" sz="2800" dirty="0"/>
              <a:t>] =&gt; E whose attribute </a:t>
            </a:r>
            <a:r>
              <a:rPr lang="en-US" sz="2800" dirty="0" err="1"/>
              <a:t>attr</a:t>
            </a:r>
            <a:r>
              <a:rPr lang="en-US" sz="2800" dirty="0"/>
              <a:t> starts with the value val.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E[</a:t>
            </a:r>
            <a:r>
              <a:rPr lang="en-US" sz="2800" dirty="0" err="1"/>
              <a:t>attr</a:t>
            </a:r>
            <a:r>
              <a:rPr lang="en-US" sz="2800" dirty="0">
                <a:highlight>
                  <a:srgbClr val="FFFF00"/>
                </a:highlight>
              </a:rPr>
              <a:t>$</a:t>
            </a:r>
            <a:r>
              <a:rPr lang="en-US" sz="2800" dirty="0"/>
              <a:t>=</a:t>
            </a:r>
            <a:r>
              <a:rPr lang="en-US" sz="2800" dirty="0" err="1"/>
              <a:t>val</a:t>
            </a:r>
            <a:r>
              <a:rPr lang="en-US" sz="2800" dirty="0"/>
              <a:t>] =&gt; E whose attribute </a:t>
            </a:r>
            <a:r>
              <a:rPr lang="en-US" sz="2800" dirty="0" err="1"/>
              <a:t>attr</a:t>
            </a:r>
            <a:r>
              <a:rPr lang="en-US" sz="2800" dirty="0"/>
              <a:t> ends in </a:t>
            </a:r>
            <a:r>
              <a:rPr lang="en-US" sz="2800" dirty="0" err="1"/>
              <a:t>val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589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FLEX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2D9B6-C3D1-BD43-A19A-27CA0158BA76}"/>
              </a:ext>
            </a:extLst>
          </p:cNvPr>
          <p:cNvSpPr txBox="1"/>
          <p:nvPr/>
        </p:nvSpPr>
        <p:spPr>
          <a:xfrm>
            <a:off x="1618488" y="1664208"/>
            <a:ext cx="922629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/>
              <a:t>The Flexbox Layout (Flexible Box) module (</a:t>
            </a:r>
            <a:r>
              <a:rPr lang="en-SG" sz="2000" dirty="0">
                <a:hlinkClick r:id="rId2"/>
              </a:rPr>
              <a:t>a W3C Candidate Recommendation</a:t>
            </a:r>
            <a:r>
              <a:rPr lang="en-SG" sz="2000" dirty="0"/>
              <a:t> as of October 2017) aims at providing a more efficient way to lay out, align and distribute space among items in a container, even when their size is unknown and/or dynamic (thus the word "flex").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b="1" dirty="0"/>
              <a:t>Note:</a:t>
            </a:r>
            <a:r>
              <a:rPr lang="en-SG" dirty="0"/>
              <a:t> Flexbox layout is most appropriate to the components of an application, and small-scale layouts, while the </a:t>
            </a:r>
            <a:r>
              <a:rPr lang="en-SG" dirty="0">
                <a:hlinkClick r:id="rId3"/>
              </a:rPr>
              <a:t>Grid</a:t>
            </a:r>
            <a:r>
              <a:rPr lang="en-SG" dirty="0"/>
              <a:t> layout is intended for larger scale layouts.</a:t>
            </a:r>
          </a:p>
        </p:txBody>
      </p:sp>
    </p:spTree>
    <p:extLst>
      <p:ext uri="{BB962C8B-B14F-4D97-AF65-F5344CB8AC3E}">
        <p14:creationId xmlns:p14="http://schemas.microsoft.com/office/powerpoint/2010/main" val="136930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FLEX 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71CA1-01CA-EF45-8C36-4035E6E65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88" y="1488186"/>
            <a:ext cx="4301525" cy="2754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31E478-11B7-204D-B48A-A98C71546D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384" y="1393370"/>
            <a:ext cx="3940556" cy="2849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F51810-A55C-0A4F-8B23-A190F3C3A9EF}"/>
              </a:ext>
            </a:extLst>
          </p:cNvPr>
          <p:cNvSpPr txBox="1"/>
          <p:nvPr/>
        </p:nvSpPr>
        <p:spPr>
          <a:xfrm>
            <a:off x="1673353" y="4553217"/>
            <a:ext cx="50109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display</a:t>
            </a:r>
          </a:p>
          <a:p>
            <a:r>
              <a:rPr lang="en-SG" dirty="0"/>
              <a:t>This defines a flex container; inline or block depending on the given value.</a:t>
            </a:r>
          </a:p>
          <a:p>
            <a:r>
              <a:rPr lang="en-SG" dirty="0"/>
              <a:t> It enables a flex context for all its direct children.</a:t>
            </a:r>
          </a:p>
          <a:p>
            <a:br>
              <a:rPr lang="en-SG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3F129-DDBB-EC46-B149-6DA86FA86581}"/>
              </a:ext>
            </a:extLst>
          </p:cNvPr>
          <p:cNvSpPr/>
          <p:nvPr/>
        </p:nvSpPr>
        <p:spPr>
          <a:xfrm>
            <a:off x="6867144" y="4387552"/>
            <a:ext cx="4764024" cy="203132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br>
              <a:rPr lang="en-SG" dirty="0">
                <a:solidFill>
                  <a:srgbClr val="FFFFFF"/>
                </a:solidFill>
                <a:latin typeface="Operator Mono" panose="02000009000000000000" pitchFamily="49" charset="0"/>
              </a:rPr>
            </a:br>
            <a:r>
              <a:rPr lang="en-SG" dirty="0">
                <a:solidFill>
                  <a:srgbClr val="E1EFFF"/>
                </a:solidFill>
                <a:latin typeface="Operator Mono" panose="02000009000000000000" pitchFamily="49" charset="0"/>
              </a:rPr>
              <a:t>.</a:t>
            </a:r>
            <a:r>
              <a:rPr lang="en-SG" dirty="0">
                <a:solidFill>
                  <a:srgbClr val="9EFFFF"/>
                </a:solidFill>
                <a:latin typeface="Operator Mono" panose="02000009000000000000" pitchFamily="49" charset="0"/>
              </a:rPr>
              <a:t>container</a:t>
            </a:r>
            <a:r>
              <a:rPr lang="en-SG" dirty="0">
                <a:solidFill>
                  <a:srgbClr val="FFFFFF"/>
                </a:solidFill>
                <a:latin typeface="Operator Mono" panose="02000009000000000000" pitchFamily="49" charset="0"/>
              </a:rPr>
              <a:t> </a:t>
            </a:r>
            <a:r>
              <a:rPr lang="en-SG" dirty="0">
                <a:solidFill>
                  <a:srgbClr val="E1EFFF"/>
                </a:solidFill>
                <a:latin typeface="Operator Mono" panose="02000009000000000000" pitchFamily="49" charset="0"/>
              </a:rPr>
              <a:t>{</a:t>
            </a:r>
            <a:endParaRPr lang="en-SG" dirty="0">
              <a:solidFill>
                <a:srgbClr val="FFFFFF"/>
              </a:solidFill>
              <a:latin typeface="Operator Mono" panose="02000009000000000000" pitchFamily="49" charset="0"/>
            </a:endParaRPr>
          </a:p>
          <a:p>
            <a:r>
              <a:rPr lang="en-SG" dirty="0">
                <a:solidFill>
                  <a:srgbClr val="A5FF90"/>
                </a:solidFill>
                <a:latin typeface="Operator Mono" panose="02000009000000000000" pitchFamily="49" charset="0"/>
              </a:rPr>
              <a:t>	display</a:t>
            </a:r>
            <a:r>
              <a:rPr lang="en-SG" dirty="0">
                <a:solidFill>
                  <a:srgbClr val="E1EFFF"/>
                </a:solidFill>
                <a:latin typeface="Operator Mono" panose="02000009000000000000" pitchFamily="49" charset="0"/>
              </a:rPr>
              <a:t>:</a:t>
            </a:r>
            <a:r>
              <a:rPr lang="en-SG" dirty="0">
                <a:solidFill>
                  <a:srgbClr val="9EFFFF"/>
                </a:solidFill>
                <a:latin typeface="Operator Mono" panose="02000009000000000000" pitchFamily="49" charset="0"/>
              </a:rPr>
              <a:t> </a:t>
            </a:r>
            <a:r>
              <a:rPr lang="en-SG" dirty="0">
                <a:solidFill>
                  <a:srgbClr val="FFEE80"/>
                </a:solidFill>
                <a:latin typeface="Operator Mono" panose="02000009000000000000" pitchFamily="49" charset="0"/>
              </a:rPr>
              <a:t>flex</a:t>
            </a:r>
            <a:r>
              <a:rPr lang="en-SG" dirty="0">
                <a:solidFill>
                  <a:srgbClr val="E1EFFF"/>
                </a:solidFill>
                <a:latin typeface="Operator Mono" panose="02000009000000000000" pitchFamily="49" charset="0"/>
              </a:rPr>
              <a:t>;</a:t>
            </a:r>
            <a:r>
              <a:rPr lang="en-SG" dirty="0">
                <a:solidFill>
                  <a:srgbClr val="9EFFFF"/>
                </a:solidFill>
                <a:latin typeface="Operator Mono" panose="02000009000000000000" pitchFamily="49" charset="0"/>
              </a:rPr>
              <a:t> </a:t>
            </a:r>
            <a:r>
              <a:rPr lang="en-SG" i="1" dirty="0">
                <a:solidFill>
                  <a:srgbClr val="B362FF"/>
                </a:solidFill>
                <a:latin typeface="Operator Mono" panose="02000009000000000000" pitchFamily="49" charset="0"/>
              </a:rPr>
              <a:t>/* or inline-flex */</a:t>
            </a:r>
            <a:endParaRPr lang="en-SG" dirty="0">
              <a:solidFill>
                <a:srgbClr val="FFFFFF"/>
              </a:solidFill>
              <a:latin typeface="Operator Mono" panose="02000009000000000000" pitchFamily="49" charset="0"/>
            </a:endParaRPr>
          </a:p>
          <a:p>
            <a:r>
              <a:rPr lang="en-SG" dirty="0">
                <a:solidFill>
                  <a:srgbClr val="E1EFFF"/>
                </a:solidFill>
                <a:latin typeface="Operator Mono" panose="02000009000000000000" pitchFamily="49" charset="0"/>
              </a:rPr>
              <a:t>}</a:t>
            </a:r>
            <a:endParaRPr lang="en-SG" dirty="0">
              <a:solidFill>
                <a:srgbClr val="FFFFFF"/>
              </a:solidFill>
              <a:latin typeface="Operator Mono" panose="02000009000000000000" pitchFamily="49" charset="0"/>
            </a:endParaRPr>
          </a:p>
          <a:p>
            <a:br>
              <a:rPr lang="en-SG" dirty="0">
                <a:solidFill>
                  <a:srgbClr val="FFFFFF"/>
                </a:solidFill>
                <a:latin typeface="Operator Mono" panose="02000009000000000000" pitchFamily="49" charset="0"/>
              </a:rPr>
            </a:br>
            <a:endParaRPr lang="en-SG" b="0" dirty="0">
              <a:solidFill>
                <a:srgbClr val="FFFFFF"/>
              </a:solidFill>
              <a:effectLst/>
              <a:latin typeface="Operator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58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FLEX BOX – FLEX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2C69F-EE37-9849-A22E-915B1A88F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08" y="1082969"/>
            <a:ext cx="5943600" cy="3416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291AC4-11ED-134E-A4DD-D6B4CEEBC39B}"/>
              </a:ext>
            </a:extLst>
          </p:cNvPr>
          <p:cNvSpPr txBox="1"/>
          <p:nvPr/>
        </p:nvSpPr>
        <p:spPr>
          <a:xfrm>
            <a:off x="1380744" y="1082969"/>
            <a:ext cx="33741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flex-direction: row | row-reverse | column | column-reverse;</a:t>
            </a:r>
          </a:p>
          <a:p>
            <a:endParaRPr lang="en-SG" dirty="0"/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row (default): left to right in </a:t>
            </a:r>
            <a:r>
              <a:rPr lang="en-SG" dirty="0" err="1"/>
              <a:t>ltr</a:t>
            </a:r>
            <a:r>
              <a:rPr lang="en-SG" dirty="0"/>
              <a:t>; right to left in </a:t>
            </a:r>
            <a:r>
              <a:rPr lang="en-SG" dirty="0" err="1"/>
              <a:t>rtl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row-reverse: right to left in </a:t>
            </a:r>
            <a:r>
              <a:rPr lang="en-SG" dirty="0" err="1"/>
              <a:t>ltr</a:t>
            </a:r>
            <a:r>
              <a:rPr lang="en-SG" dirty="0"/>
              <a:t>; left to right in </a:t>
            </a:r>
            <a:r>
              <a:rPr lang="en-SG" dirty="0" err="1"/>
              <a:t>rtl</a:t>
            </a: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column: same as row but top to 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column-reverse: same as row-reverse but bottom to top</a:t>
            </a:r>
          </a:p>
        </p:txBody>
      </p:sp>
    </p:spTree>
    <p:extLst>
      <p:ext uri="{BB962C8B-B14F-4D97-AF65-F5344CB8AC3E}">
        <p14:creationId xmlns:p14="http://schemas.microsoft.com/office/powerpoint/2010/main" val="313426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FLEX BOX – ORDER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023CDE-CD75-A24B-883C-569CC0DE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29" y="1082969"/>
            <a:ext cx="5547583" cy="45863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46041E-8A99-384E-AAE3-3D9B741A9354}"/>
              </a:ext>
            </a:extLst>
          </p:cNvPr>
          <p:cNvSpPr txBox="1"/>
          <p:nvPr/>
        </p:nvSpPr>
        <p:spPr>
          <a:xfrm>
            <a:off x="1719073" y="1417320"/>
            <a:ext cx="3950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order: &lt;integer&gt;; </a:t>
            </a:r>
            <a:r>
              <a:rPr lang="en-SG" i="1" dirty="0"/>
              <a:t>/* default is 0 */</a:t>
            </a:r>
            <a:r>
              <a:rPr lang="en-SG" dirty="0"/>
              <a:t> </a:t>
            </a:r>
            <a:br>
              <a:rPr lang="en-SG" dirty="0"/>
            </a:br>
            <a:endParaRPr lang="en-SG" dirty="0"/>
          </a:p>
          <a:p>
            <a:r>
              <a:rPr lang="en-SG" dirty="0"/>
              <a:t>By default, flex items are laid out in the </a:t>
            </a:r>
          </a:p>
          <a:p>
            <a:r>
              <a:rPr lang="en-SG" dirty="0"/>
              <a:t>source order. However, the order property controls the order in which they appear in the flex container.</a:t>
            </a:r>
          </a:p>
          <a:p>
            <a:br>
              <a:rPr lang="en-S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2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FLEX BOX – WRAP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6041E-8A99-384E-AAE3-3D9B741A9354}"/>
              </a:ext>
            </a:extLst>
          </p:cNvPr>
          <p:cNvSpPr txBox="1"/>
          <p:nvPr/>
        </p:nvSpPr>
        <p:spPr>
          <a:xfrm>
            <a:off x="1106424" y="1417320"/>
            <a:ext cx="4562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.container{</a:t>
            </a:r>
          </a:p>
          <a:p>
            <a:r>
              <a:rPr lang="en-SG" dirty="0"/>
              <a:t>   flex-wrap: </a:t>
            </a:r>
            <a:r>
              <a:rPr lang="en-SG" dirty="0" err="1"/>
              <a:t>nowrap</a:t>
            </a:r>
            <a:r>
              <a:rPr lang="en-SG" dirty="0"/>
              <a:t> | wrap | wrap-reverse;</a:t>
            </a:r>
          </a:p>
          <a:p>
            <a:r>
              <a:rPr lang="en-SG" dirty="0"/>
              <a:t>}</a:t>
            </a:r>
          </a:p>
          <a:p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 err="1"/>
              <a:t>nowrap</a:t>
            </a:r>
            <a:r>
              <a:rPr lang="en-SG" dirty="0"/>
              <a:t> (default): all flex items will be on one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wrap: flex items will wrap onto multiple lines, from top to bottom.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/>
              <a:t>wrap-reverse: flex items will wrap onto multiple lines from bottom to 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hlinkClick r:id="rId2"/>
              </a:rPr>
              <a:t>https://css-tricks.com/almanac/properties/f/flex-wrap/</a:t>
            </a:r>
            <a:br>
              <a:rPr lang="en-SG" dirty="0"/>
            </a:br>
            <a:endParaRPr lang="en-SG" dirty="0"/>
          </a:p>
        </p:txBody>
      </p:sp>
      <p:pic>
        <p:nvPicPr>
          <p:cNvPr id="5" name="Picture 4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244557B7-7AA1-CC4A-8E5B-F51F8F2A9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92" y="1150366"/>
            <a:ext cx="5867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11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FLEX BOX – GROW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6041E-8A99-384E-AAE3-3D9B741A9354}"/>
              </a:ext>
            </a:extLst>
          </p:cNvPr>
          <p:cNvSpPr txBox="1"/>
          <p:nvPr/>
        </p:nvSpPr>
        <p:spPr>
          <a:xfrm>
            <a:off x="1106424" y="1417320"/>
            <a:ext cx="45628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flex-grow: &lt;number&gt;; </a:t>
            </a:r>
            <a:r>
              <a:rPr lang="en-SG" i="1" dirty="0"/>
              <a:t>/* default 0 */</a:t>
            </a:r>
            <a:r>
              <a:rPr lang="en-SG" dirty="0"/>
              <a:t> </a:t>
            </a:r>
            <a:br>
              <a:rPr lang="en-SG" dirty="0"/>
            </a:br>
            <a:endParaRPr lang="en-SG" dirty="0"/>
          </a:p>
          <a:p>
            <a:r>
              <a:rPr lang="en-SG" dirty="0"/>
              <a:t>If all items have flex-grow set to 1, the remaining space in the container will be distributed equally to all children. If one of the children has a value of 2, the remaining space would take up twice as much space as the others (or it will try to, at least).</a:t>
            </a:r>
          </a:p>
          <a:p>
            <a:br>
              <a:rPr lang="en-SG" dirty="0"/>
            </a:br>
            <a:endParaRPr lang="en-SG" dirty="0"/>
          </a:p>
        </p:txBody>
      </p:sp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C59D006A-99F0-1542-BC52-6A95791E5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1028"/>
            <a:ext cx="5318760" cy="23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74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FLEX BOX – </a:t>
            </a:r>
            <a:r>
              <a:rPr lang="en-SG" b="1" dirty="0"/>
              <a:t>justify-content</a:t>
            </a:r>
            <a:br>
              <a:rPr lang="en-SG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6041E-8A99-384E-AAE3-3D9B741A9354}"/>
              </a:ext>
            </a:extLst>
          </p:cNvPr>
          <p:cNvSpPr txBox="1"/>
          <p:nvPr/>
        </p:nvSpPr>
        <p:spPr>
          <a:xfrm>
            <a:off x="1106424" y="1417320"/>
            <a:ext cx="45628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justify-content: flex-start | flex-end | </a:t>
            </a:r>
            <a:r>
              <a:rPr lang="en-SG" dirty="0" err="1"/>
              <a:t>center</a:t>
            </a:r>
            <a:r>
              <a:rPr lang="en-SG" dirty="0"/>
              <a:t> | space-between | space-around | space-evenly; </a:t>
            </a:r>
            <a:br>
              <a:rPr lang="en-SG" dirty="0"/>
            </a:br>
            <a:endParaRPr lang="en-SG" dirty="0"/>
          </a:p>
          <a:p>
            <a:r>
              <a:rPr lang="en-SG" dirty="0"/>
              <a:t>This defines the alignment along the main axis. It helps distribute extra free space left over when either all the flex items on a line are inflexible, or are flexible but have reached their maximum size. It also exerts some control over the alignment of items when they overflow the line.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F1633E-3B0D-1142-9FE5-FE977B9F6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760" y="1114902"/>
            <a:ext cx="4134104" cy="54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0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TIMELINE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5263978" y="2036092"/>
            <a:ext cx="1664044" cy="294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4008" rIns="0" rtlCol="0" anchor="ctr"/>
          <a:lstStyle/>
          <a:p>
            <a:pPr algn="ctr"/>
            <a:r>
              <a:rPr lang="en-US" sz="1000" dirty="0">
                <a:latin typeface="Montserrat" charset="0"/>
                <a:ea typeface="Montserrat" charset="0"/>
                <a:cs typeface="Montserrat" charset="0"/>
              </a:rPr>
              <a:t>START TIMELINE</a:t>
            </a:r>
          </a:p>
        </p:txBody>
      </p:sp>
      <p:sp>
        <p:nvSpPr>
          <p:cNvPr id="6" name="Right Triangle 5"/>
          <p:cNvSpPr/>
          <p:nvPr/>
        </p:nvSpPr>
        <p:spPr>
          <a:xfrm flipV="1">
            <a:off x="6096000" y="2330326"/>
            <a:ext cx="153680" cy="15368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2573295"/>
            <a:ext cx="0" cy="4284705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0" y="3437313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651157" y="4895336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6620516" y="3190416"/>
            <a:ext cx="2048383" cy="397476"/>
            <a:chOff x="7235659" y="2743746"/>
            <a:chExt cx="2048383" cy="397476"/>
          </a:xfrm>
        </p:grpSpPr>
        <p:sp>
          <p:nvSpPr>
            <p:cNvPr id="12" name="Rectangle 11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HTML5</a:t>
              </a:r>
            </a:p>
          </p:txBody>
        </p:sp>
        <p:sp>
          <p:nvSpPr>
            <p:cNvPr id="13" name="Right Triangle 12"/>
            <p:cNvSpPr/>
            <p:nvPr/>
          </p:nvSpPr>
          <p:spPr>
            <a:xfrm rot="5400000" flipV="1">
              <a:off x="7235659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540551" y="4653455"/>
            <a:ext cx="2048383" cy="397476"/>
            <a:chOff x="7389339" y="2743746"/>
            <a:chExt cx="2048383" cy="397476"/>
          </a:xfrm>
        </p:grpSpPr>
        <p:sp>
          <p:nvSpPr>
            <p:cNvPr id="17" name="Rectangle 16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pPr algn="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CSS</a:t>
              </a:r>
            </a:p>
          </p:txBody>
        </p:sp>
        <p:sp>
          <p:nvSpPr>
            <p:cNvPr id="18" name="Right Triangle 17"/>
            <p:cNvSpPr/>
            <p:nvPr/>
          </p:nvSpPr>
          <p:spPr>
            <a:xfrm rot="16200000" flipH="1" flipV="1">
              <a:off x="9284042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6560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FLEX BOX – </a:t>
            </a:r>
            <a:r>
              <a:rPr lang="en-SG" b="1" dirty="0"/>
              <a:t>align-items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ECBC0-9319-1E48-A16C-4910CDFC2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04" y="1225931"/>
            <a:ext cx="3724954" cy="4406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D418AA-8A93-1942-B748-7BBECFD41F74}"/>
              </a:ext>
            </a:extLst>
          </p:cNvPr>
          <p:cNvSpPr txBox="1"/>
          <p:nvPr/>
        </p:nvSpPr>
        <p:spPr>
          <a:xfrm>
            <a:off x="1399033" y="1389888"/>
            <a:ext cx="5815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align-items: stretch | flex-start | flex-end | </a:t>
            </a:r>
            <a:r>
              <a:rPr lang="en-SG" dirty="0" err="1"/>
              <a:t>center</a:t>
            </a:r>
            <a:r>
              <a:rPr lang="en-SG" dirty="0"/>
              <a:t> | baseline; </a:t>
            </a:r>
            <a:br>
              <a:rPr lang="en-SG" dirty="0"/>
            </a:br>
            <a:endParaRPr lang="en-SG" dirty="0"/>
          </a:p>
          <a:p>
            <a:r>
              <a:rPr lang="en-SG" dirty="0"/>
              <a:t>This defines the default behaviour for how flex items are laid out along the cross axis on the current line.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653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FLEX BOX – </a:t>
            </a:r>
            <a:r>
              <a:rPr lang="en-SG" b="1" dirty="0"/>
              <a:t>align-content</a:t>
            </a:r>
            <a:br>
              <a:rPr lang="en-SG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A16004-7ECA-F545-9084-132BAFF91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794" y="1082969"/>
            <a:ext cx="4098798" cy="53190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808DBD-52B1-F143-AF02-FEFBDA961A01}"/>
              </a:ext>
            </a:extLst>
          </p:cNvPr>
          <p:cNvSpPr/>
          <p:nvPr/>
        </p:nvSpPr>
        <p:spPr>
          <a:xfrm>
            <a:off x="1264920" y="118559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align-content: flex-start | flex-end | center | space-between | space-around | stretch;</a:t>
            </a:r>
          </a:p>
          <a:p>
            <a:endParaRPr lang="en-US" dirty="0"/>
          </a:p>
          <a:p>
            <a:r>
              <a:rPr lang="en-SG" dirty="0"/>
              <a:t>This aligns a flex container's lines within when there is extra space in the cross-axis.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4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FLEX BOX – </a:t>
            </a:r>
            <a:r>
              <a:rPr lang="en-SG" b="1" dirty="0"/>
              <a:t>align-self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2ADB39-FEB6-C344-A73A-C8AB494BA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72" y="1294558"/>
            <a:ext cx="4128516" cy="2342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7EA239-76A9-944B-BDF3-F7A663244344}"/>
              </a:ext>
            </a:extLst>
          </p:cNvPr>
          <p:cNvSpPr txBox="1"/>
          <p:nvPr/>
        </p:nvSpPr>
        <p:spPr>
          <a:xfrm>
            <a:off x="1682496" y="1371600"/>
            <a:ext cx="4882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align-self: auto | flex-start | flex-end | </a:t>
            </a:r>
            <a:r>
              <a:rPr lang="en-SG" dirty="0" err="1"/>
              <a:t>center</a:t>
            </a:r>
            <a:r>
              <a:rPr lang="en-SG" dirty="0"/>
              <a:t> | baseline | stretch; </a:t>
            </a:r>
            <a:br>
              <a:rPr lang="en-SG" dirty="0"/>
            </a:br>
            <a:endParaRPr lang="en-SG" dirty="0"/>
          </a:p>
          <a:p>
            <a:r>
              <a:rPr lang="en-SG" dirty="0"/>
              <a:t>This allows the default alignment (or the one specified by align-items) to be overridden for individual flex items.</a:t>
            </a:r>
          </a:p>
          <a:p>
            <a:br>
              <a:rPr lang="en-SG" dirty="0"/>
            </a:b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2DEAA7-71A6-2245-81D2-C9CC829A88C2}"/>
              </a:ext>
            </a:extLst>
          </p:cNvPr>
          <p:cNvSpPr txBox="1"/>
          <p:nvPr/>
        </p:nvSpPr>
        <p:spPr>
          <a:xfrm>
            <a:off x="1719072" y="5394960"/>
            <a:ext cx="533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hlinkClick r:id="rId3"/>
              </a:rPr>
              <a:t>https://css-tricks.com/snippets/css/a-guide-to-flexbox/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06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vi-VN" dirty="0"/>
              <a:t>GRID LAYOUT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6245F-B5BE-CB42-A8C4-0A851BB308E9}"/>
              </a:ext>
            </a:extLst>
          </p:cNvPr>
          <p:cNvSpPr txBox="1"/>
          <p:nvPr/>
        </p:nvSpPr>
        <p:spPr>
          <a:xfrm>
            <a:off x="2825496" y="1536192"/>
            <a:ext cx="6089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CSS Grid Layout (aka "Grid"), is a two-dimensional grid-based layout system that aims to do nothing less than completely change the way we design grid-based user interfaces.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4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vi-VN" dirty="0"/>
              <a:t>GRID  </a:t>
            </a:r>
            <a:r>
              <a:rPr lang="en-SG" b="1" dirty="0"/>
              <a:t>grid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7B8855-62E3-D640-8062-A80993268030}"/>
              </a:ext>
            </a:extLst>
          </p:cNvPr>
          <p:cNvSpPr txBox="1"/>
          <p:nvPr/>
        </p:nvSpPr>
        <p:spPr>
          <a:xfrm>
            <a:off x="1655064" y="1490472"/>
            <a:ext cx="97192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/>
              <a:t>display</a:t>
            </a:r>
          </a:p>
          <a:p>
            <a:r>
              <a:rPr lang="en-SG" dirty="0"/>
              <a:t>Defines the element as a grid container and establishes a new </a:t>
            </a:r>
            <a:r>
              <a:rPr lang="en-SG" i="1" dirty="0"/>
              <a:t>grid formatting context</a:t>
            </a:r>
            <a:r>
              <a:rPr lang="en-SG" dirty="0"/>
              <a:t> for its contents.</a:t>
            </a:r>
          </a:p>
          <a:p>
            <a:r>
              <a:rPr lang="en-SG" dirty="0"/>
              <a:t>Values:</a:t>
            </a:r>
          </a:p>
          <a:p>
            <a:r>
              <a:rPr lang="en-SG" b="1" dirty="0"/>
              <a:t>grid</a:t>
            </a:r>
            <a:r>
              <a:rPr lang="en-SG" dirty="0"/>
              <a:t> - generates a block-level grid</a:t>
            </a:r>
          </a:p>
          <a:p>
            <a:r>
              <a:rPr lang="en-SG" b="1" dirty="0"/>
              <a:t>inline-grid</a:t>
            </a:r>
            <a:r>
              <a:rPr lang="en-SG" dirty="0"/>
              <a:t> - generates an inline-level grid</a:t>
            </a:r>
          </a:p>
          <a:p>
            <a:br>
              <a:rPr lang="en-SG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3B74E0-6038-9948-96B9-127755E18EBB}"/>
              </a:ext>
            </a:extLst>
          </p:cNvPr>
          <p:cNvSpPr/>
          <p:nvPr/>
        </p:nvSpPr>
        <p:spPr>
          <a:xfrm>
            <a:off x="1655064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>
                <a:solidFill>
                  <a:srgbClr val="F5D67B"/>
                </a:solidFill>
              </a:rPr>
              <a:t>.container</a:t>
            </a:r>
            <a:r>
              <a:rPr lang="en-SG" dirty="0"/>
              <a:t> </a:t>
            </a:r>
            <a:r>
              <a:rPr lang="en-SG" dirty="0">
                <a:solidFill>
                  <a:srgbClr val="72E0D1"/>
                </a:solidFill>
              </a:rPr>
              <a:t>{</a:t>
            </a:r>
            <a:r>
              <a:rPr lang="en-SG" dirty="0"/>
              <a:t> </a:t>
            </a:r>
            <a:r>
              <a:rPr lang="en-SG" dirty="0">
                <a:solidFill>
                  <a:srgbClr val="72E0D1"/>
                </a:solidFill>
              </a:rPr>
              <a:t>display:</a:t>
            </a:r>
            <a:r>
              <a:rPr lang="en-SG" dirty="0"/>
              <a:t> grid | inline-grid</a:t>
            </a:r>
            <a:r>
              <a:rPr lang="en-SG" dirty="0">
                <a:solidFill>
                  <a:srgbClr val="72E0D1"/>
                </a:solidFill>
              </a:rPr>
              <a:t>;</a:t>
            </a:r>
            <a:r>
              <a:rPr lang="en-SG" dirty="0"/>
              <a:t> </a:t>
            </a:r>
            <a:r>
              <a:rPr lang="en-SG" dirty="0">
                <a:solidFill>
                  <a:srgbClr val="72E0D1"/>
                </a:solidFill>
              </a:rPr>
              <a:t>}</a:t>
            </a:r>
            <a:br>
              <a:rPr lang="en-SG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374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SG" b="1" dirty="0"/>
              <a:t>grid-template-columns</a:t>
            </a:r>
            <a:br>
              <a:rPr lang="en-SG" b="1" dirty="0"/>
            </a:br>
            <a:r>
              <a:rPr lang="en-SG" b="1" dirty="0"/>
              <a:t>grid-template-rows</a:t>
            </a:r>
            <a:br>
              <a:rPr lang="en-SG" b="1" dirty="0"/>
            </a:br>
            <a:br>
              <a:rPr lang="en-SG" dirty="0"/>
            </a:b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D6196-9E90-634E-84C0-91EF31D7917D}"/>
              </a:ext>
            </a:extLst>
          </p:cNvPr>
          <p:cNvSpPr txBox="1"/>
          <p:nvPr/>
        </p:nvSpPr>
        <p:spPr>
          <a:xfrm>
            <a:off x="1472184" y="1847088"/>
            <a:ext cx="59225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.container { </a:t>
            </a:r>
          </a:p>
          <a:p>
            <a:r>
              <a:rPr lang="en-SG" dirty="0"/>
              <a:t>	grid-template-columns: 40px 50px auto 50px 40px; </a:t>
            </a:r>
          </a:p>
          <a:p>
            <a:r>
              <a:rPr lang="en-SG" dirty="0"/>
              <a:t>	grid-template-rows: 25% 100px auto; </a:t>
            </a:r>
          </a:p>
          <a:p>
            <a:r>
              <a:rPr lang="en-SG" dirty="0"/>
              <a:t>}</a:t>
            </a:r>
            <a:endParaRPr lang="en-US" dirty="0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C94B8D-9A6C-BD46-99AD-74D02E6BA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038" y="2669470"/>
            <a:ext cx="4648962" cy="37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2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SG" b="1" dirty="0"/>
              <a:t>grid-column-start</a:t>
            </a:r>
            <a:br>
              <a:rPr lang="en-SG" b="1" dirty="0"/>
            </a:br>
            <a:r>
              <a:rPr lang="en-SG" b="1" dirty="0"/>
              <a:t>grid-column-end</a:t>
            </a:r>
            <a:br>
              <a:rPr lang="en-SG" b="1" dirty="0"/>
            </a:br>
            <a:r>
              <a:rPr lang="en-SG" b="1" dirty="0"/>
              <a:t>grid-row-start</a:t>
            </a:r>
            <a:br>
              <a:rPr lang="en-SG" b="1" dirty="0"/>
            </a:br>
            <a:r>
              <a:rPr lang="en-SG" b="1" dirty="0"/>
              <a:t>grid-row-end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0AAFE-8B3F-D244-B732-5A5E2D586ACA}"/>
              </a:ext>
            </a:extLst>
          </p:cNvPr>
          <p:cNvSpPr txBox="1"/>
          <p:nvPr/>
        </p:nvSpPr>
        <p:spPr>
          <a:xfrm>
            <a:off x="1399032" y="2734056"/>
            <a:ext cx="35469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.item-a { </a:t>
            </a:r>
          </a:p>
          <a:p>
            <a:r>
              <a:rPr lang="en-SG" dirty="0"/>
              <a:t>	grid-column-start: 2; </a:t>
            </a:r>
          </a:p>
          <a:p>
            <a:r>
              <a:rPr lang="en-SG" dirty="0"/>
              <a:t>	grid-column-end: five; </a:t>
            </a:r>
          </a:p>
          <a:p>
            <a:r>
              <a:rPr lang="en-SG" dirty="0"/>
              <a:t>	grid-row-start: row1-start </a:t>
            </a:r>
          </a:p>
          <a:p>
            <a:r>
              <a:rPr lang="en-SG" dirty="0"/>
              <a:t>	grid-row-end: 3; </a:t>
            </a:r>
          </a:p>
          <a:p>
            <a:r>
              <a:rPr lang="en-SG" dirty="0"/>
              <a:t>}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10F5E4-CD2D-8B47-8D53-088166263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54558"/>
            <a:ext cx="5242052" cy="366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245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SG" b="1" dirty="0"/>
              <a:t>grid-column grid-row</a:t>
            </a:r>
            <a:br>
              <a:rPr lang="en-SG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908121-6CBB-004E-B71F-E1548874279E}"/>
              </a:ext>
            </a:extLst>
          </p:cNvPr>
          <p:cNvSpPr txBox="1"/>
          <p:nvPr/>
        </p:nvSpPr>
        <p:spPr>
          <a:xfrm>
            <a:off x="1691640" y="1197864"/>
            <a:ext cx="9484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Shorthand for </a:t>
            </a:r>
            <a:r>
              <a:rPr lang="en-SG" dirty="0">
                <a:hlinkClick r:id="rId2"/>
              </a:rPr>
              <a:t>grid-column-start</a:t>
            </a:r>
            <a:r>
              <a:rPr lang="en-SG" dirty="0"/>
              <a:t> + </a:t>
            </a:r>
            <a:r>
              <a:rPr lang="en-SG" dirty="0">
                <a:hlinkClick r:id="rId2"/>
              </a:rPr>
              <a:t>grid-column-end</a:t>
            </a:r>
            <a:r>
              <a:rPr lang="en-SG" dirty="0"/>
              <a:t>, and </a:t>
            </a:r>
            <a:r>
              <a:rPr lang="en-SG" dirty="0">
                <a:hlinkClick r:id="rId2"/>
              </a:rPr>
              <a:t>grid-row-start</a:t>
            </a:r>
            <a:r>
              <a:rPr lang="en-SG" dirty="0"/>
              <a:t> + </a:t>
            </a:r>
            <a:r>
              <a:rPr lang="en-SG" dirty="0">
                <a:hlinkClick r:id="rId2"/>
              </a:rPr>
              <a:t>grid-row-end</a:t>
            </a:r>
            <a:r>
              <a:rPr lang="en-SG" dirty="0"/>
              <a:t>, respectively.</a:t>
            </a:r>
          </a:p>
          <a:p>
            <a:br>
              <a:rPr lang="en-SG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85DA65-0CE1-6247-8F38-CEC5C598E081}"/>
              </a:ext>
            </a:extLst>
          </p:cNvPr>
          <p:cNvSpPr/>
          <p:nvPr/>
        </p:nvSpPr>
        <p:spPr>
          <a:xfrm>
            <a:off x="1691640" y="158975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SG" dirty="0">
                <a:solidFill>
                  <a:srgbClr val="F5D67B"/>
                </a:solidFill>
              </a:rPr>
              <a:t>.item-c</a:t>
            </a:r>
            <a:r>
              <a:rPr lang="en-SG" dirty="0"/>
              <a:t> </a:t>
            </a:r>
            <a:r>
              <a:rPr lang="en-SG" dirty="0">
                <a:solidFill>
                  <a:srgbClr val="72E0D1"/>
                </a:solidFill>
              </a:rPr>
              <a:t>{</a:t>
            </a:r>
            <a:r>
              <a:rPr lang="en-SG" dirty="0"/>
              <a:t> </a:t>
            </a:r>
            <a:r>
              <a:rPr lang="en-SG" dirty="0">
                <a:solidFill>
                  <a:srgbClr val="72E0D1"/>
                </a:solidFill>
              </a:rPr>
              <a:t>grid-column:</a:t>
            </a:r>
            <a:r>
              <a:rPr lang="en-SG" dirty="0"/>
              <a:t> </a:t>
            </a:r>
            <a:r>
              <a:rPr lang="en-SG" dirty="0">
                <a:solidFill>
                  <a:srgbClr val="FC9463"/>
                </a:solidFill>
              </a:rPr>
              <a:t>3</a:t>
            </a:r>
            <a:r>
              <a:rPr lang="en-SG" dirty="0"/>
              <a:t> </a:t>
            </a:r>
            <a:r>
              <a:rPr lang="en-SG" dirty="0">
                <a:solidFill>
                  <a:srgbClr val="AA7EE1"/>
                </a:solidFill>
              </a:rPr>
              <a:t>/</a:t>
            </a:r>
            <a:r>
              <a:rPr lang="en-SG" dirty="0"/>
              <a:t> span </a:t>
            </a:r>
            <a:r>
              <a:rPr lang="en-SG" dirty="0">
                <a:solidFill>
                  <a:srgbClr val="FC9463"/>
                </a:solidFill>
              </a:rPr>
              <a:t>2</a:t>
            </a:r>
            <a:r>
              <a:rPr lang="en-SG" dirty="0">
                <a:solidFill>
                  <a:srgbClr val="72E0D1"/>
                </a:solidFill>
              </a:rPr>
              <a:t>;</a:t>
            </a:r>
            <a:r>
              <a:rPr lang="en-SG" dirty="0"/>
              <a:t> </a:t>
            </a:r>
            <a:r>
              <a:rPr lang="en-SG" dirty="0">
                <a:solidFill>
                  <a:srgbClr val="72E0D1"/>
                </a:solidFill>
              </a:rPr>
              <a:t>grid-row:</a:t>
            </a:r>
            <a:r>
              <a:rPr lang="en-SG" dirty="0"/>
              <a:t> third-line </a:t>
            </a:r>
            <a:r>
              <a:rPr lang="en-SG" dirty="0">
                <a:solidFill>
                  <a:srgbClr val="AA7EE1"/>
                </a:solidFill>
              </a:rPr>
              <a:t>/</a:t>
            </a:r>
            <a:r>
              <a:rPr lang="en-SG" dirty="0"/>
              <a:t> </a:t>
            </a:r>
            <a:r>
              <a:rPr lang="en-SG" dirty="0">
                <a:solidFill>
                  <a:srgbClr val="FC9463"/>
                </a:solidFill>
              </a:rPr>
              <a:t>4</a:t>
            </a:r>
            <a:r>
              <a:rPr lang="en-SG" dirty="0">
                <a:solidFill>
                  <a:srgbClr val="72E0D1"/>
                </a:solidFill>
              </a:rPr>
              <a:t>;</a:t>
            </a:r>
            <a:r>
              <a:rPr lang="en-SG" dirty="0"/>
              <a:t> </a:t>
            </a:r>
            <a:r>
              <a:rPr lang="en-SG" dirty="0">
                <a:solidFill>
                  <a:srgbClr val="72E0D1"/>
                </a:solidFill>
              </a:rPr>
              <a:t>}</a:t>
            </a:r>
            <a:br>
              <a:rPr lang="en-SG" dirty="0"/>
            </a:br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CB5A76E-6F90-C946-A30C-71AB39E06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227" y="2121194"/>
            <a:ext cx="5904484" cy="4321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79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SG" b="1" dirty="0"/>
              <a:t>grid-template-areas</a:t>
            </a:r>
            <a:br>
              <a:rPr lang="en-SG" b="1" dirty="0"/>
            </a:br>
            <a:br>
              <a:rPr lang="en-SG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732A51-5749-7246-9636-1201B6138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1" y="1124680"/>
            <a:ext cx="4058599" cy="5202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8C2BAB-BDCA-1F4B-8842-59CB05D8A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106" y="1082969"/>
            <a:ext cx="5965966" cy="422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2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096000" y="0"/>
            <a:ext cx="0" cy="3328086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086227" y="2178456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5651157" y="1421610"/>
            <a:ext cx="444843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6610743" y="1937229"/>
            <a:ext cx="2048383" cy="397476"/>
            <a:chOff x="7235659" y="2743746"/>
            <a:chExt cx="2048383" cy="397476"/>
          </a:xfrm>
        </p:grpSpPr>
        <p:sp>
          <p:nvSpPr>
            <p:cNvPr id="7" name="Rectangle 6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Q&amp;As</a:t>
              </a:r>
            </a:p>
          </p:txBody>
        </p:sp>
        <p:sp>
          <p:nvSpPr>
            <p:cNvPr id="8" name="Right Triangle 7"/>
            <p:cNvSpPr/>
            <p:nvPr/>
          </p:nvSpPr>
          <p:spPr>
            <a:xfrm rot="5400000" flipV="1">
              <a:off x="7235659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40551" y="1174060"/>
            <a:ext cx="2048383" cy="397476"/>
            <a:chOff x="7389339" y="2743746"/>
            <a:chExt cx="2048383" cy="397476"/>
          </a:xfrm>
        </p:grpSpPr>
        <p:sp>
          <p:nvSpPr>
            <p:cNvPr id="11" name="Rectangle 10"/>
            <p:cNvSpPr/>
            <p:nvPr/>
          </p:nvSpPr>
          <p:spPr>
            <a:xfrm>
              <a:off x="7389339" y="2743746"/>
              <a:ext cx="1894703" cy="397476"/>
            </a:xfrm>
            <a:prstGeom prst="rect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64008" rIns="91440" rtlCol="0" anchor="ctr"/>
            <a:lstStyle/>
            <a:p>
              <a:pPr algn="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Montserrat" charset="0"/>
                  <a:ea typeface="Montserrat" charset="0"/>
                  <a:cs typeface="Montserrat" charset="0"/>
                </a:rPr>
                <a:t>SCSS, BEM</a:t>
              </a:r>
            </a:p>
          </p:txBody>
        </p:sp>
        <p:sp>
          <p:nvSpPr>
            <p:cNvPr id="12" name="Right Triangle 11"/>
            <p:cNvSpPr/>
            <p:nvPr/>
          </p:nvSpPr>
          <p:spPr>
            <a:xfrm rot="16200000" flipH="1" flipV="1">
              <a:off x="9284042" y="2987542"/>
              <a:ext cx="153680" cy="153680"/>
            </a:xfrm>
            <a:prstGeom prst="rtTriangle">
              <a:avLst/>
            </a:prstGeom>
            <a:noFill/>
            <a:ln w="6350">
              <a:solidFill>
                <a:schemeClr val="tx1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5263978" y="3582680"/>
            <a:ext cx="1664044" cy="2942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64008" rIns="0" rtlCol="0" anchor="ctr"/>
          <a:lstStyle/>
          <a:p>
            <a:pPr algn="ctr"/>
            <a:r>
              <a:rPr lang="en-US" sz="1000" dirty="0">
                <a:latin typeface="Montserrat" charset="0"/>
                <a:ea typeface="Montserrat" charset="0"/>
                <a:cs typeface="Montserrat" charset="0"/>
              </a:rPr>
              <a:t>END TIMELINE</a:t>
            </a:r>
          </a:p>
        </p:txBody>
      </p:sp>
      <p:sp>
        <p:nvSpPr>
          <p:cNvPr id="15" name="Right Triangle 14"/>
          <p:cNvSpPr/>
          <p:nvPr/>
        </p:nvSpPr>
        <p:spPr>
          <a:xfrm>
            <a:off x="6096000" y="3429000"/>
            <a:ext cx="153680" cy="15368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9638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&amp; CSS3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0DF99E-3013-3540-AC6D-EF3CE170DAFA}"/>
              </a:ext>
            </a:extLst>
          </p:cNvPr>
          <p:cNvSpPr txBox="1"/>
          <p:nvPr/>
        </p:nvSpPr>
        <p:spPr>
          <a:xfrm>
            <a:off x="1123317" y="1865935"/>
            <a:ext cx="1074666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HTML5 is a programming language - Hyper Text </a:t>
            </a:r>
            <a:r>
              <a:rPr lang="en-SG" sz="2400" dirty="0" err="1"/>
              <a:t>Markup</a:t>
            </a:r>
            <a:r>
              <a:rPr lang="en-SG" sz="2400" dirty="0"/>
              <a:t> Language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Add media content like video, audio into webpage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Support drag and drop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Geo location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Notification</a:t>
            </a:r>
          </a:p>
          <a:p>
            <a:pPr marL="742915" lvl="1" indent="-285750">
              <a:buFont typeface="Arial" panose="020B0604020202020204" pitchFamily="34" charset="0"/>
              <a:buChar char="•"/>
            </a:pPr>
            <a:r>
              <a:rPr lang="en-SG" sz="2400" dirty="0"/>
              <a:t>Etc…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CSS is a style language that describes how HTML mark-up is presented to the user.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400" dirty="0"/>
              <a:t>CSS3 is the latest version of the CSS specification.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6E83C-8803-C044-9637-3AFD06BD1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158" y="5385625"/>
            <a:ext cx="17780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1C04D0-45E4-414F-8AB8-6D62056F5CA3}"/>
              </a:ext>
            </a:extLst>
          </p:cNvPr>
          <p:cNvSpPr txBox="1"/>
          <p:nvPr/>
        </p:nvSpPr>
        <p:spPr>
          <a:xfrm>
            <a:off x="5957342" y="5495547"/>
            <a:ext cx="3538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HTML5 specification is being developed by two different bodies (the WHATWG and the W3C).</a:t>
            </a:r>
          </a:p>
        </p:txBody>
      </p:sp>
    </p:spTree>
    <p:extLst>
      <p:ext uri="{BB962C8B-B14F-4D97-AF65-F5344CB8AC3E}">
        <p14:creationId xmlns:p14="http://schemas.microsoft.com/office/powerpoint/2010/main" val="4087980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HTML5 ELEMENTS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09F54C-80E6-4041-855D-3D8BFA84D143}"/>
              </a:ext>
            </a:extLst>
          </p:cNvPr>
          <p:cNvSpPr/>
          <p:nvPr/>
        </p:nvSpPr>
        <p:spPr>
          <a:xfrm>
            <a:off x="2106168" y="204379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&lt;!DOCTYPE html&gt; 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	&lt;html </a:t>
            </a:r>
            <a:r>
              <a:rPr lang="en-US" dirty="0" err="1">
                <a:highlight>
                  <a:srgbClr val="FFFF00"/>
                </a:highlight>
              </a:rPr>
              <a:t>lang</a:t>
            </a:r>
            <a:r>
              <a:rPr lang="en-US" dirty="0">
                <a:highlight>
                  <a:srgbClr val="FFFF00"/>
                </a:highlight>
              </a:rPr>
              <a:t>="</a:t>
            </a:r>
            <a:r>
              <a:rPr lang="en-US" dirty="0" err="1">
                <a:highlight>
                  <a:srgbClr val="FFFF00"/>
                </a:highlight>
              </a:rPr>
              <a:t>en</a:t>
            </a:r>
            <a:r>
              <a:rPr lang="en-US" dirty="0">
                <a:highlight>
                  <a:srgbClr val="FFFF00"/>
                </a:highlight>
              </a:rPr>
              <a:t>"&gt;</a:t>
            </a:r>
          </a:p>
          <a:p>
            <a:r>
              <a:rPr lang="en-US" dirty="0">
                <a:highlight>
                  <a:srgbClr val="FFFF00"/>
                </a:highlight>
              </a:rPr>
              <a:t>&lt;/html&gt;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551166-C4AB-AC40-8471-0745C2BC3513}"/>
              </a:ext>
            </a:extLst>
          </p:cNvPr>
          <p:cNvSpPr/>
          <p:nvPr/>
        </p:nvSpPr>
        <p:spPr>
          <a:xfrm>
            <a:off x="2106168" y="3429000"/>
            <a:ext cx="2390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&lt;meta charset="utf-8"&gt;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71E9E7-E6FD-A643-832C-ABCFA5291273}"/>
              </a:ext>
            </a:extLst>
          </p:cNvPr>
          <p:cNvSpPr txBox="1"/>
          <p:nvPr/>
        </p:nvSpPr>
        <p:spPr>
          <a:xfrm>
            <a:off x="4497144" y="3429000"/>
            <a:ext cx="44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FD586C-D9D0-5148-A21A-503ADCF97147}"/>
              </a:ext>
            </a:extLst>
          </p:cNvPr>
          <p:cNvSpPr/>
          <p:nvPr/>
        </p:nvSpPr>
        <p:spPr>
          <a:xfrm>
            <a:off x="5013960" y="34290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&lt;meta http-</a:t>
            </a:r>
            <a:r>
              <a:rPr lang="en-US" dirty="0" err="1">
                <a:highlight>
                  <a:srgbClr val="FFFF00"/>
                </a:highlight>
              </a:rPr>
              <a:t>equiv</a:t>
            </a:r>
            <a:r>
              <a:rPr lang="en-US" dirty="0">
                <a:highlight>
                  <a:srgbClr val="FFFF00"/>
                </a:highlight>
              </a:rPr>
              <a:t>="Content-Type" content="text/html; charset=utf-8"&gt;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0B348F-ED69-EE41-B04A-3259F9971404}"/>
              </a:ext>
            </a:extLst>
          </p:cNvPr>
          <p:cNvSpPr/>
          <p:nvPr/>
        </p:nvSpPr>
        <p:spPr>
          <a:xfrm>
            <a:off x="2174040" y="4560665"/>
            <a:ext cx="5543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&lt;script </a:t>
            </a:r>
            <a:r>
              <a:rPr lang="en-US" dirty="0" err="1">
                <a:highlight>
                  <a:srgbClr val="FFFF00"/>
                </a:highlight>
              </a:rPr>
              <a:t>src</a:t>
            </a:r>
            <a:r>
              <a:rPr lang="en-US" dirty="0">
                <a:highlight>
                  <a:srgbClr val="FFFF00"/>
                </a:highlight>
              </a:rPr>
              <a:t>="</a:t>
            </a:r>
            <a:r>
              <a:rPr lang="en-US" dirty="0" err="1">
                <a:highlight>
                  <a:srgbClr val="FFFF00"/>
                </a:highlight>
              </a:rPr>
              <a:t>js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scripts.js</a:t>
            </a:r>
            <a:r>
              <a:rPr lang="en-US" dirty="0">
                <a:highlight>
                  <a:srgbClr val="FFFF00"/>
                </a:highlight>
              </a:rPr>
              <a:t>" type="text/</a:t>
            </a:r>
            <a:r>
              <a:rPr lang="en-US" dirty="0" err="1">
                <a:highlight>
                  <a:srgbClr val="FFFF00"/>
                </a:highlight>
              </a:rPr>
              <a:t>javascript</a:t>
            </a:r>
            <a:r>
              <a:rPr lang="en-US" dirty="0">
                <a:highlight>
                  <a:srgbClr val="FFFF00"/>
                </a:highlight>
              </a:rPr>
              <a:t>"&gt;&lt;/script&gt;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416443-4FC1-304E-B1C1-B6DA6D3511F6}"/>
              </a:ext>
            </a:extLst>
          </p:cNvPr>
          <p:cNvSpPr txBox="1"/>
          <p:nvPr/>
        </p:nvSpPr>
        <p:spPr>
          <a:xfrm>
            <a:off x="4060687" y="4871156"/>
            <a:ext cx="44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801B8-C623-8F40-86D0-EC22F8DE430E}"/>
              </a:ext>
            </a:extLst>
          </p:cNvPr>
          <p:cNvSpPr/>
          <p:nvPr/>
        </p:nvSpPr>
        <p:spPr>
          <a:xfrm>
            <a:off x="2174040" y="5181647"/>
            <a:ext cx="342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&lt;script </a:t>
            </a:r>
            <a:r>
              <a:rPr lang="en-US" dirty="0" err="1">
                <a:highlight>
                  <a:srgbClr val="FFFF00"/>
                </a:highlight>
              </a:rPr>
              <a:t>src</a:t>
            </a:r>
            <a:r>
              <a:rPr lang="en-US" dirty="0">
                <a:highlight>
                  <a:srgbClr val="FFFF00"/>
                </a:highlight>
              </a:rPr>
              <a:t>="</a:t>
            </a:r>
            <a:r>
              <a:rPr lang="en-US" dirty="0" err="1">
                <a:highlight>
                  <a:srgbClr val="FFFF00"/>
                </a:highlight>
              </a:rPr>
              <a:t>js</a:t>
            </a:r>
            <a:r>
              <a:rPr lang="en-US" dirty="0">
                <a:highlight>
                  <a:srgbClr val="FFFF00"/>
                </a:highlight>
              </a:rPr>
              <a:t>/</a:t>
            </a:r>
            <a:r>
              <a:rPr lang="en-US" dirty="0" err="1">
                <a:highlight>
                  <a:srgbClr val="FFFF00"/>
                </a:highlight>
              </a:rPr>
              <a:t>scripts.js</a:t>
            </a:r>
            <a:r>
              <a:rPr lang="en-US" dirty="0">
                <a:highlight>
                  <a:srgbClr val="FFFF00"/>
                </a:highlight>
              </a:rPr>
              <a:t>"&gt;&lt;/script&gt;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264843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0F188D-E32F-A64D-8960-370C1C408A3E}"/>
              </a:ext>
            </a:extLst>
          </p:cNvPr>
          <p:cNvSpPr txBox="1"/>
          <p:nvPr/>
        </p:nvSpPr>
        <p:spPr>
          <a:xfrm>
            <a:off x="2157984" y="2350008"/>
            <a:ext cx="7606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header section with a logo and title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navigation bar body content divided into three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articles and ad blocks within the columns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footer containing some author and copyright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747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9" y="337757"/>
            <a:ext cx="5119116" cy="745212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26A80B-BE26-6049-9C46-040EC62CE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428" y="498062"/>
            <a:ext cx="3499627" cy="5861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8C76FA-01A8-6D4A-BC14-D8231DC1215C}"/>
              </a:ext>
            </a:extLst>
          </p:cNvPr>
          <p:cNvSpPr txBox="1"/>
          <p:nvPr/>
        </p:nvSpPr>
        <p:spPr>
          <a:xfrm>
            <a:off x="1152144" y="1179576"/>
            <a:ext cx="452399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&lt;body&gt; &lt;header&gt;</a:t>
            </a:r>
          </a:p>
          <a:p>
            <a:r>
              <a:rPr lang="en-US" dirty="0"/>
              <a:t>&lt;nav&gt;&lt;/nav&gt; &lt;/header&gt;</a:t>
            </a:r>
          </a:p>
          <a:p>
            <a:r>
              <a:rPr lang="en-US" dirty="0"/>
              <a:t>&lt;main role="main"&gt; </a:t>
            </a:r>
          </a:p>
          <a:p>
            <a:r>
              <a:rPr lang="en-US" dirty="0"/>
              <a:t>&lt;div class="primary"&gt;</a:t>
            </a:r>
          </a:p>
          <a:p>
            <a:r>
              <a:rPr lang="en-US" dirty="0"/>
              <a:t>	&lt;article&gt;&lt;/article&gt; </a:t>
            </a:r>
          </a:p>
          <a:p>
            <a:r>
              <a:rPr lang="en-US" dirty="0"/>
              <a:t>&lt;/div&gt;</a:t>
            </a:r>
          </a:p>
          <a:p>
            <a:r>
              <a:rPr lang="en-US" dirty="0"/>
              <a:t>&lt;div class="secondary"&gt;</a:t>
            </a:r>
          </a:p>
          <a:p>
            <a:r>
              <a:rPr lang="en-US" dirty="0"/>
              <a:t>	&lt;article&gt;&lt;/article&gt; </a:t>
            </a:r>
          </a:p>
          <a:p>
            <a:r>
              <a:rPr lang="en-US" dirty="0"/>
              <a:t>&lt;/div&gt;</a:t>
            </a:r>
          </a:p>
          <a:p>
            <a:r>
              <a:rPr lang="en-US" dirty="0"/>
              <a:t>&lt;div class="tertiary"&gt; </a:t>
            </a:r>
          </a:p>
          <a:p>
            <a:r>
              <a:rPr lang="en-US" dirty="0"/>
              <a:t>	&lt;aside&gt;&lt;article&gt;&lt;/article&gt; &lt;/aside&gt;</a:t>
            </a:r>
          </a:p>
          <a:p>
            <a:r>
              <a:rPr lang="en-US" dirty="0"/>
              <a:t>&lt;/div&gt; &lt;/main&gt;&lt;!-- main --&gt;</a:t>
            </a:r>
          </a:p>
          <a:p>
            <a:r>
              <a:rPr lang="en-US" dirty="0"/>
              <a:t>&lt;footer&gt; &lt;section id="authors"&gt;</a:t>
            </a:r>
          </a:p>
          <a:p>
            <a:r>
              <a:rPr lang="en-US" dirty="0"/>
              <a:t>	&lt;section&gt;&lt;/section&gt; &lt;/section&gt; </a:t>
            </a:r>
          </a:p>
          <a:p>
            <a:r>
              <a:rPr lang="en-US" dirty="0"/>
              <a:t>	&lt;section id="copyright"&gt; &lt;/section&gt; </a:t>
            </a:r>
          </a:p>
          <a:p>
            <a:r>
              <a:rPr lang="en-US" dirty="0"/>
              <a:t>&lt;/footer&gt;</a:t>
            </a:r>
          </a:p>
          <a:p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js</a:t>
            </a:r>
            <a:r>
              <a:rPr lang="en-US" dirty="0"/>
              <a:t>/</a:t>
            </a:r>
            <a:r>
              <a:rPr lang="en-US" dirty="0" err="1"/>
              <a:t>scripts.js</a:t>
            </a:r>
            <a:r>
              <a:rPr lang="en-US" dirty="0"/>
              <a:t>"&gt;&lt;/script&gt; &lt;/body&gt;</a:t>
            </a:r>
          </a:p>
        </p:txBody>
      </p:sp>
    </p:spTree>
    <p:extLst>
      <p:ext uri="{BB962C8B-B14F-4D97-AF65-F5344CB8AC3E}">
        <p14:creationId xmlns:p14="http://schemas.microsoft.com/office/powerpoint/2010/main" val="45227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9" y="337757"/>
            <a:ext cx="5119116" cy="745212"/>
          </a:xfrm>
        </p:spPr>
        <p:txBody>
          <a:bodyPr/>
          <a:lstStyle/>
          <a:p>
            <a:r>
              <a:rPr lang="en-US" dirty="0"/>
              <a:t>HTML5 FORM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4916B-5B96-E242-A32E-9F73601564AE}"/>
              </a:ext>
            </a:extLst>
          </p:cNvPr>
          <p:cNvSpPr txBox="1"/>
          <p:nvPr/>
        </p:nvSpPr>
        <p:spPr>
          <a:xfrm>
            <a:off x="1819656" y="1426464"/>
            <a:ext cx="25763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required Attribute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Placeholder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 Expressions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0252FC9B-7F29-B74A-ACDE-F8A8B9AB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264" y="4248572"/>
            <a:ext cx="5757440" cy="2079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15C7B3-8C30-9F49-8B5C-EF7221AC8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86" y="2523212"/>
            <a:ext cx="5486031" cy="1628164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3F954-0F5D-5E40-80C8-CFD7B246E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386" y="337757"/>
            <a:ext cx="5522963" cy="19799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D00F69-929B-314E-AD65-6484373A569D}"/>
              </a:ext>
            </a:extLst>
          </p:cNvPr>
          <p:cNvSpPr txBox="1"/>
          <p:nvPr/>
        </p:nvSpPr>
        <p:spPr>
          <a:xfrm>
            <a:off x="1157305" y="2737129"/>
            <a:ext cx="4764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&lt;input type="password" id="password" </a:t>
            </a:r>
          </a:p>
          <a:p>
            <a:r>
              <a:rPr lang="en-US" dirty="0"/>
              <a:t>name="password" </a:t>
            </a:r>
          </a:p>
          <a:p>
            <a:r>
              <a:rPr lang="en-US" dirty="0"/>
              <a:t>required title="(at least 6 characters, no spaces)”</a:t>
            </a:r>
          </a:p>
          <a:p>
            <a:r>
              <a:rPr lang="en-US" dirty="0">
                <a:highlight>
                  <a:srgbClr val="FFFF00"/>
                </a:highlight>
              </a:rPr>
              <a:t> pattern="\S{6,}"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3808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1CB132-378D-324D-B2D3-51E1EFFE2D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850BC8-47A0-9444-9F8B-F80C6C6E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88" y="337757"/>
            <a:ext cx="8100059" cy="745212"/>
          </a:xfrm>
        </p:spPr>
        <p:txBody>
          <a:bodyPr/>
          <a:lstStyle/>
          <a:p>
            <a:r>
              <a:rPr lang="en-US" dirty="0"/>
              <a:t>HTML5 FORM - INPUT TYPES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CBACA8-620B-7D43-870A-82E33D8CF71E}"/>
              </a:ext>
            </a:extLst>
          </p:cNvPr>
          <p:cNvSpPr txBox="1"/>
          <p:nvPr/>
        </p:nvSpPr>
        <p:spPr>
          <a:xfrm>
            <a:off x="2020824" y="1435608"/>
            <a:ext cx="146546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search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email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url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tel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color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51A67A-7F07-CC47-842D-B38EA4D64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502" y="961136"/>
            <a:ext cx="5676900" cy="11684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AAD04C-43BE-1244-A77B-8ED35BC55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80" y="2298700"/>
            <a:ext cx="6670577" cy="14137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30120E-D6C8-F14A-8A41-E336D829B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152" y="3712463"/>
            <a:ext cx="3569207" cy="2670439"/>
          </a:xfrm>
          <a:prstGeom prst="rect">
            <a:avLst/>
          </a:prstGeom>
        </p:spPr>
      </p:pic>
      <p:pic>
        <p:nvPicPr>
          <p:cNvPr id="18" name="Picture 17" descr="A picture containing device&#10;&#10;Description automatically generated">
            <a:extLst>
              <a:ext uri="{FF2B5EF4-FFF2-40B4-BE49-F238E27FC236}">
                <a16:creationId xmlns:a16="http://schemas.microsoft.com/office/drawing/2014/main" id="{2F0B50C5-4877-814D-8609-1D12EAE109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97" y="3712462"/>
            <a:ext cx="3712210" cy="77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34357"/>
      </p:ext>
    </p:extLst>
  </p:cSld>
  <p:clrMapOvr>
    <a:masterClrMapping/>
  </p:clrMapOvr>
</p:sld>
</file>

<file path=ppt/theme/theme1.xml><?xml version="1.0" encoding="utf-8"?>
<a:theme xmlns:a="http://schemas.openxmlformats.org/drawingml/2006/main" name="B&amp;D-Powerpoint Template_16x9">
  <a:themeElements>
    <a:clrScheme name="Balance Color">
      <a:dk1>
        <a:srgbClr val="1F1F1F"/>
      </a:dk1>
      <a:lt1>
        <a:srgbClr val="FFFFFF"/>
      </a:lt1>
      <a:dk2>
        <a:srgbClr val="202020"/>
      </a:dk2>
      <a:lt2>
        <a:srgbClr val="FFFFFF"/>
      </a:lt2>
      <a:accent1>
        <a:srgbClr val="FE1C1D"/>
      </a:accent1>
      <a:accent2>
        <a:srgbClr val="FF5757"/>
      </a:accent2>
      <a:accent3>
        <a:srgbClr val="C9D2FD"/>
      </a:accent3>
      <a:accent4>
        <a:srgbClr val="5E78FA"/>
      </a:accent4>
      <a:accent5>
        <a:srgbClr val="0420AB"/>
      </a:accent5>
      <a:accent6>
        <a:srgbClr val="021572"/>
      </a:accent6>
      <a:hlink>
        <a:srgbClr val="FF5757"/>
      </a:hlink>
      <a:folHlink>
        <a:srgbClr val="BFBFBF"/>
      </a:folHlink>
    </a:clrScheme>
    <a:fontScheme name="Montserrat_OpenSans">
      <a:majorFont>
        <a:latin typeface="Montserrat-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B&amp;D-Powerpoint Template_16x9</Template>
  <TotalTime>2221</TotalTime>
  <Words>759</Words>
  <Application>Microsoft Macintosh PowerPoint</Application>
  <PresentationFormat>Widescreen</PresentationFormat>
  <Paragraphs>197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Montserrat</vt:lpstr>
      <vt:lpstr>Montserrat Medium</vt:lpstr>
      <vt:lpstr>Montserrat-Bold</vt:lpstr>
      <vt:lpstr>Open Sans</vt:lpstr>
      <vt:lpstr>Operator Mono</vt:lpstr>
      <vt:lpstr>B&amp;D-Powerpoint Template_16x9</vt:lpstr>
      <vt:lpstr>PowerPoint Presentation</vt:lpstr>
      <vt:lpstr> TIMELINE.</vt:lpstr>
      <vt:lpstr>PowerPoint Presentation</vt:lpstr>
      <vt:lpstr>HTML5 &amp; CSS3</vt:lpstr>
      <vt:lpstr>HTML5 ELEMENTS</vt:lpstr>
      <vt:lpstr>PAGE STRUCTURE</vt:lpstr>
      <vt:lpstr>STRUCTURE</vt:lpstr>
      <vt:lpstr>HTML5 FORM</vt:lpstr>
      <vt:lpstr>HTML5 FORM - INPUT TYPES</vt:lpstr>
      <vt:lpstr>HTML5 FORM – MEDIA </vt:lpstr>
      <vt:lpstr>CSS3 - Relational Selectors</vt:lpstr>
      <vt:lpstr>CSS3 - Attribute Selectors</vt:lpstr>
      <vt:lpstr>FLEX BOX</vt:lpstr>
      <vt:lpstr>FLEX BOX</vt:lpstr>
      <vt:lpstr>FLEX BOX – FLEX DIRECTION</vt:lpstr>
      <vt:lpstr>FLEX BOX – ORDER</vt:lpstr>
      <vt:lpstr>FLEX BOX – WRAP</vt:lpstr>
      <vt:lpstr>FLEX BOX – GROW</vt:lpstr>
      <vt:lpstr>FLEX BOX – justify-content </vt:lpstr>
      <vt:lpstr>FLEX BOX – align-items  </vt:lpstr>
      <vt:lpstr>FLEX BOX – align-content </vt:lpstr>
      <vt:lpstr>FLEX BOX – align-self</vt:lpstr>
      <vt:lpstr>GRID LAYOUT</vt:lpstr>
      <vt:lpstr>GRID  grid  </vt:lpstr>
      <vt:lpstr>grid-template-columns grid-template-rows    </vt:lpstr>
      <vt:lpstr>grid-column-start grid-column-end grid-row-start grid-row-end  </vt:lpstr>
      <vt:lpstr>grid-column grid-row </vt:lpstr>
      <vt:lpstr>grid-template-areas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Dublin_Design</dc:creator>
  <cp:lastModifiedBy>Tony Nguyen</cp:lastModifiedBy>
  <cp:revision>495</cp:revision>
  <cp:lastPrinted>2017-03-09T03:48:56Z</cp:lastPrinted>
  <dcterms:created xsi:type="dcterms:W3CDTF">2016-11-10T06:07:03Z</dcterms:created>
  <dcterms:modified xsi:type="dcterms:W3CDTF">2019-06-14T03:38:03Z</dcterms:modified>
</cp:coreProperties>
</file>